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slides/slide50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gs/tag241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notesSlides/notesSlide41.xml" ContentType="application/vnd.openxmlformats-officedocument.presentationml.notesSlide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279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19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tags/tag79.xml" ContentType="application/vnd.openxmlformats-officedocument.presentationml.tags+xml"/>
  <Override PartName="/ppt/notesSlides/notesSlide57.xml" ContentType="application/vnd.openxmlformats-officedocument.presentationml.notes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tags/tag235.xml" ContentType="application/vnd.openxmlformats-officedocument.presentationml.tags+xml"/>
  <Override PartName="/ppt/tags/tag282.xml" ContentType="application/vnd.openxmlformats-officedocument.presentationml.tags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notesSlides/notesSlide35.xml" ContentType="application/vnd.openxmlformats-officedocument.presentationml.notesSlide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82.xml" ContentType="application/vnd.openxmlformats-officedocument.presentationml.tags+xml"/>
  <Override PartName="/ppt/notesSlides/notesSlide13.xml" ContentType="application/vnd.openxmlformats-officedocument.presentationml.notesSlide+xml"/>
  <Override PartName="/ppt/tags/tag197.xml" ContentType="application/vnd.openxmlformats-officedocument.presentationml.tags+xml"/>
  <Override PartName="/ppt/notesSlides/notesSlide60.xml" ContentType="application/vnd.openxmlformats-officedocument.presentationml.notesSlide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53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slideLayouts/slideLayout37.xml" ContentType="application/vnd.openxmlformats-officedocument.presentationml.slideLayout+xml"/>
  <Override PartName="/ppt/tags/tag98.xml" ContentType="application/vnd.openxmlformats-officedocument.presentationml.tags+xml"/>
  <Override PartName="/ppt/notesSlides/notesSlide29.xml" ContentType="application/vnd.openxmlformats-officedocument.presentationml.notesSlide+xml"/>
  <Override PartName="/ppt/tags/tag207.xml" ContentType="application/vnd.openxmlformats-officedocument.presentationml.tags+xml"/>
  <Override PartName="/ppt/tags/tag254.xml" ContentType="application/vnd.openxmlformats-officedocument.presentationml.tags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notesSlides/notesSlide54.xml" ContentType="application/vnd.openxmlformats-officedocument.presentationml.notesSlide+xml"/>
  <Override PartName="/ppt/slideLayouts/slideLayout40.xml" ContentType="application/vnd.openxmlformats-officedocument.presentationml.slideLayout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notesSlides/notesSlide32.xml" ContentType="application/vnd.openxmlformats-officedocument.presentationml.notesSlide+xml"/>
  <Override PartName="/ppt/tags/tag21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Layouts/slideLayout78.xml" ContentType="application/vnd.openxmlformats-officedocument.presentationml.slideLayout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notesSlides/notesSlide59.xml" ContentType="application/vnd.openxmlformats-officedocument.presentationml.notesSlide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notesSlides/notesSlide48.xml" ContentType="application/vnd.openxmlformats-officedocument.presentationml.notesSlide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tags/tag59.xml" ContentType="application/vnd.openxmlformats-officedocument.presentationml.tags+xml"/>
  <Override PartName="/ppt/notesSlides/notesSlide37.xml" ContentType="application/vnd.openxmlformats-officedocument.presentationml.notesSlide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slideLayouts/slideLayout70.xml" ContentType="application/vnd.openxmlformats-officedocument.presentationml.slideLayout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notesSlides/notesSlide51.xml" ContentType="application/vnd.openxmlformats-officedocument.presentationml.notesSlide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tags/tag40.xml" ContentType="application/vnd.openxmlformats-officedocument.presentationml.tags+xml"/>
  <Override PartName="/ppt/theme/theme9.xml" ContentType="application/vnd.openxmlformats-officedocument.theme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289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78.xml" ContentType="application/vnd.openxmlformats-officedocument.presentationml.tag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notesSlides/notesSlide45.xml" ContentType="application/vnd.openxmlformats-officedocument.presentationml.notesSlide+xml"/>
  <Override PartName="/ppt/tags/tag234.xml" ContentType="application/vnd.openxmlformats-officedocument.presentationml.tags+xml"/>
  <Override PartName="/ppt/notesSlides/notesSlide56.xml" ContentType="application/vnd.openxmlformats-officedocument.presentationml.notesSlide+xml"/>
  <Override PartName="/ppt/tags/tag281.xml" ContentType="application/vnd.openxmlformats-officedocument.presentationml.tags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ags/tag130.xml" ContentType="application/vnd.openxmlformats-officedocument.presentationml.tags+xml"/>
  <Override PartName="/ppt/notesSlides/notesSlide39.xml" ContentType="application/vnd.openxmlformats-officedocument.presentationml.notesSlide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slideLayouts/slideLayout61.xml" ContentType="application/vnd.openxmlformats-officedocument.presentationml.slideLayout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slideLayouts/slideLayout50.xml" ContentType="application/vnd.openxmlformats-officedocument.presentationml.slideLayout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notesSlides/notesSlide42.xml" ContentType="application/vnd.openxmlformats-officedocument.presentationml.notesSlide+xml"/>
  <Override PartName="/ppt/tags/tag220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7.xml" ContentType="application/vnd.openxmlformats-officedocument.presentationml.tags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tags/tag102.xml" ContentType="application/vnd.openxmlformats-officedocument.presentationml.tags+xml"/>
  <Override PartName="/ppt/notesSlides/notesSlide47.xml" ContentType="application/vnd.openxmlformats-officedocument.presentationml.notesSlide+xml"/>
  <Override PartName="/ppt/tags/tag236.xml" ContentType="application/vnd.openxmlformats-officedocument.presentationml.tags+xml"/>
  <Override PartName="/ppt/notesSlides/notesSlide58.xml" ContentType="application/vnd.openxmlformats-officedocument.presentationml.notesSlide+xml"/>
  <Override PartName="/ppt/tags/tag283.xml" ContentType="application/vnd.openxmlformats-officedocument.presentationml.tags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notesSlides/notesSlide36.xml" ContentType="application/vnd.openxmlformats-officedocument.presentationml.notesSlide+xml"/>
  <Override PartName="/ppt/tags/tag225.xml" ContentType="application/vnd.openxmlformats-officedocument.presentationml.tags+xml"/>
  <Override PartName="/ppt/tags/tag27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tags/tag187.xml" ContentType="application/vnd.openxmlformats-officedocument.presentationml.tags+xml"/>
  <Override PartName="/ppt/notesSlides/notesSlide61.xml" ContentType="application/vnd.openxmlformats-officedocument.presentationml.notesSlide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notesSlides/notesSlide50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notesSlides/notesSlide5.xml" ContentType="application/vnd.openxmlformats-officedocument.presentationml.notesSlide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notesSlides/notesSlide19.xml" ContentType="application/vnd.openxmlformats-officedocument.presentationml.notesSlide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slides/slide53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notesSlides/notesSlide55.xml" ContentType="application/vnd.openxmlformats-officedocument.presentationml.notesSlide+xml"/>
  <Override PartName="/ppt/tags/tag280.xml" ContentType="application/vnd.openxmlformats-officedocument.presentationml.tags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66.xml" ContentType="application/vnd.openxmlformats-officedocument.presentationml.tags+xml"/>
  <Override PartName="/ppt/notesSlides/notesSlide44.xml" ContentType="application/vnd.openxmlformats-officedocument.presentationml.notesSlide+xml"/>
  <Override PartName="/ppt/tags/tag222.xml" ContentType="application/vnd.openxmlformats-officedocument.presentationml.tags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tags/tag55.xml" ContentType="application/vnd.openxmlformats-officedocument.presentationml.tags+xml"/>
  <Override PartName="/ppt/notesSlides/notesSlide22.xml" ContentType="application/vnd.openxmlformats-officedocument.presentationml.notesSlide+xml"/>
  <Override PartName="/ppt/tags/tag159.xml" ContentType="application/vnd.openxmlformats-officedocument.presentationml.tags+xml"/>
  <Override PartName="/ppt/notesSlides/notesSlide33.xml" ContentType="application/vnd.openxmlformats-officedocument.presentationml.notesSlide+xml"/>
  <Override PartName="/ppt/tags/tag211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notesSlides/notesSlide11.xml" ContentType="application/vnd.openxmlformats-officedocument.presentationml.notesSlide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slideLayouts/slideLayout68.xml" ContentType="application/vnd.openxmlformats-officedocument.presentationml.slideLayout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slideMasters/slideMaster3.xml" ContentType="application/vnd.openxmlformats-officedocument.presentationml.slideMaster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slides/slide36.xml" ContentType="application/vnd.openxmlformats-officedocument.presentationml.slide+xml"/>
  <Override PartName="/ppt/tags/tag227.xml" ContentType="application/vnd.openxmlformats-officedocument.presentationml.tags+xml"/>
  <Override PartName="/ppt/notesSlides/notesSlide49.xml" ContentType="application/vnd.openxmlformats-officedocument.presentationml.notesSlide+xml"/>
  <Override PartName="/ppt/tags/tag274.xml" ContentType="application/vnd.openxmlformats-officedocument.presentationml.tags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notesSlides/notesSlide52.xml" ContentType="application/vnd.openxmlformats-officedocument.presentationml.notesSlide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  <Override PartName="/ppt/tags/tag167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slides/slide55.xml" ContentType="application/vnd.openxmlformats-officedocument.presentationml.slide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slides/slide33.xml" ContentType="application/vnd.openxmlformats-officedocument.presentationml.slide+xml"/>
  <Override PartName="/ppt/slideLayouts/slideLayout54.xml" ContentType="application/vnd.openxmlformats-officedocument.presentationml.slideLayout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notesSlides/notesSlide46.xml" ContentType="application/vnd.openxmlformats-officedocument.presentationml.notesSlide+xml"/>
  <Override PartName="/ppt/tags/tag271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comments/comment1.xml" ContentType="application/vnd.openxmlformats-officedocument.presentationml.comment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slideLayouts/slideLayout48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tags/tag243.xml" ContentType="application/vnd.openxmlformats-officedocument.presentationml.tags+xml"/>
  <Override PartName="/ppt/slideLayouts/slideLayout51.xml" ContentType="application/vnd.openxmlformats-officedocument.presentationml.slideLayout+xml"/>
  <Override PartName="/ppt/notesSlides/notesSlide43.xml" ContentType="application/vnd.openxmlformats-officedocument.presentationml.notes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notesSlides/notesSlide21.xml" ContentType="application/vnd.openxmlformats-officedocument.presentationml.notesSlide+xml"/>
  <Override PartName="/ppt/tags/tag136.xml" ContentType="application/vnd.openxmlformats-officedocument.presentationml.tags+xml"/>
  <Override PartName="/ppt/tags/tag18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68" r:id="rId2"/>
    <p:sldMasterId id="2147483662" r:id="rId3"/>
    <p:sldMasterId id="2147483667" r:id="rId4"/>
    <p:sldMasterId id="2147483665" r:id="rId5"/>
    <p:sldMasterId id="2147483663" r:id="rId6"/>
    <p:sldMasterId id="2147483664" r:id="rId7"/>
  </p:sldMasterIdLst>
  <p:notesMasterIdLst>
    <p:notesMasterId r:id="rId69"/>
  </p:notesMasterIdLst>
  <p:handoutMasterIdLst>
    <p:handoutMasterId r:id="rId70"/>
  </p:handoutMasterIdLst>
  <p:sldIdLst>
    <p:sldId id="258" r:id="rId8"/>
    <p:sldId id="260" r:id="rId9"/>
    <p:sldId id="267" r:id="rId10"/>
    <p:sldId id="268" r:id="rId11"/>
    <p:sldId id="270" r:id="rId12"/>
    <p:sldId id="272" r:id="rId13"/>
    <p:sldId id="333" r:id="rId14"/>
    <p:sldId id="273" r:id="rId15"/>
    <p:sldId id="274" r:id="rId16"/>
    <p:sldId id="275" r:id="rId17"/>
    <p:sldId id="312" r:id="rId18"/>
    <p:sldId id="276" r:id="rId19"/>
    <p:sldId id="313" r:id="rId20"/>
    <p:sldId id="277" r:id="rId21"/>
    <p:sldId id="278" r:id="rId22"/>
    <p:sldId id="315" r:id="rId23"/>
    <p:sldId id="279" r:id="rId24"/>
    <p:sldId id="316" r:id="rId25"/>
    <p:sldId id="280" r:id="rId26"/>
    <p:sldId id="318" r:id="rId27"/>
    <p:sldId id="281" r:id="rId28"/>
    <p:sldId id="317" r:id="rId29"/>
    <p:sldId id="282" r:id="rId30"/>
    <p:sldId id="319" r:id="rId31"/>
    <p:sldId id="283" r:id="rId32"/>
    <p:sldId id="320" r:id="rId33"/>
    <p:sldId id="323" r:id="rId34"/>
    <p:sldId id="284" r:id="rId35"/>
    <p:sldId id="322" r:id="rId36"/>
    <p:sldId id="285" r:id="rId37"/>
    <p:sldId id="327" r:id="rId38"/>
    <p:sldId id="286" r:id="rId39"/>
    <p:sldId id="287" r:id="rId40"/>
    <p:sldId id="288" r:id="rId41"/>
    <p:sldId id="330" r:id="rId42"/>
    <p:sldId id="289" r:id="rId43"/>
    <p:sldId id="325" r:id="rId44"/>
    <p:sldId id="326" r:id="rId45"/>
    <p:sldId id="290" r:id="rId46"/>
    <p:sldId id="328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1" r:id="rId57"/>
    <p:sldId id="329" r:id="rId58"/>
    <p:sldId id="302" r:id="rId59"/>
    <p:sldId id="262" r:id="rId60"/>
    <p:sldId id="305" r:id="rId61"/>
    <p:sldId id="331" r:id="rId62"/>
    <p:sldId id="306" r:id="rId63"/>
    <p:sldId id="307" r:id="rId64"/>
    <p:sldId id="308" r:id="rId65"/>
    <p:sldId id="309" r:id="rId66"/>
    <p:sldId id="310" r:id="rId67"/>
    <p:sldId id="311" r:id="rId68"/>
  </p:sldIdLst>
  <p:sldSz cx="9144000" cy="6858000" type="screen4x3"/>
  <p:notesSz cx="6858000" cy="9144000"/>
  <p:custDataLst>
    <p:tags r:id="rId71"/>
  </p:custDataLst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3200" i="1" kern="1200">
        <a:solidFill>
          <a:srgbClr val="FFFF99"/>
        </a:solidFill>
        <a:latin typeface="Arial" pitchFamily="-10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200" i="1" kern="1200">
        <a:solidFill>
          <a:srgbClr val="FFFF99"/>
        </a:solidFill>
        <a:latin typeface="Arial" pitchFamily="-10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200" i="1" kern="1200">
        <a:solidFill>
          <a:srgbClr val="FFFF99"/>
        </a:solidFill>
        <a:latin typeface="Arial" pitchFamily="-10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200" i="1" kern="1200">
        <a:solidFill>
          <a:srgbClr val="FFFF99"/>
        </a:solidFill>
        <a:latin typeface="Arial" pitchFamily="-10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200" i="1" kern="1200">
        <a:solidFill>
          <a:srgbClr val="FFFF99"/>
        </a:solidFill>
        <a:latin typeface="Arial" pitchFamily="-108" charset="0"/>
        <a:ea typeface="+mn-ea"/>
        <a:cs typeface="+mn-cs"/>
      </a:defRPr>
    </a:lvl5pPr>
    <a:lvl6pPr marL="2286000" algn="l" defTabSz="457200" rtl="0" eaLnBrk="1" latinLnBrk="0" hangingPunct="1">
      <a:defRPr sz="3200" i="1" kern="1200">
        <a:solidFill>
          <a:srgbClr val="FFFF99"/>
        </a:solidFill>
        <a:latin typeface="Arial" pitchFamily="-108" charset="0"/>
        <a:ea typeface="+mn-ea"/>
        <a:cs typeface="+mn-cs"/>
      </a:defRPr>
    </a:lvl6pPr>
    <a:lvl7pPr marL="2743200" algn="l" defTabSz="457200" rtl="0" eaLnBrk="1" latinLnBrk="0" hangingPunct="1">
      <a:defRPr sz="3200" i="1" kern="1200">
        <a:solidFill>
          <a:srgbClr val="FFFF99"/>
        </a:solidFill>
        <a:latin typeface="Arial" pitchFamily="-108" charset="0"/>
        <a:ea typeface="+mn-ea"/>
        <a:cs typeface="+mn-cs"/>
      </a:defRPr>
    </a:lvl7pPr>
    <a:lvl8pPr marL="3200400" algn="l" defTabSz="457200" rtl="0" eaLnBrk="1" latinLnBrk="0" hangingPunct="1">
      <a:defRPr sz="3200" i="1" kern="1200">
        <a:solidFill>
          <a:srgbClr val="FFFF99"/>
        </a:solidFill>
        <a:latin typeface="Arial" pitchFamily="-108" charset="0"/>
        <a:ea typeface="+mn-ea"/>
        <a:cs typeface="+mn-cs"/>
      </a:defRPr>
    </a:lvl8pPr>
    <a:lvl9pPr marL="3657600" algn="l" defTabSz="457200" rtl="0" eaLnBrk="1" latinLnBrk="0" hangingPunct="1">
      <a:defRPr sz="3200" i="1" kern="1200">
        <a:solidFill>
          <a:srgbClr val="FFFF99"/>
        </a:solidFill>
        <a:latin typeface="Arial" pitchFamily="-10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e Hurney" initials="EMCP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237DBE"/>
    <a:srgbClr val="1F7DBE"/>
    <a:srgbClr val="1F78BE"/>
    <a:srgbClr val="1F78C8"/>
    <a:srgbClr val="1F78D1"/>
    <a:srgbClr val="104366"/>
    <a:srgbClr val="99CC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476" autoAdjust="0"/>
  </p:normalViewPr>
  <p:slideViewPr>
    <p:cSldViewPr>
      <p:cViewPr varScale="1">
        <p:scale>
          <a:sx n="43" d="100"/>
          <a:sy n="43" d="100"/>
        </p:scale>
        <p:origin x="-90" y="-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40"/>
    </p:cViewPr>
  </p:sorterViewPr>
  <p:notesViewPr>
    <p:cSldViewPr>
      <p:cViewPr varScale="1">
        <p:scale>
          <a:sx n="53" d="100"/>
          <a:sy n="53" d="100"/>
        </p:scale>
        <p:origin x="-183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handoutMaster" Target="handoutMasters/handout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9-01-12T13:28:41.143" idx="3">
    <p:pos x="5592" y="768"/>
    <p:text>Update this photo with the image on page 15 of text.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i="0">
                <a:solidFill>
                  <a:schemeClr val="tx1"/>
                </a:solidFill>
              </a:defRPr>
            </a:lvl1pPr>
          </a:lstStyle>
          <a:p>
            <a:r>
              <a:rPr lang="en-US"/>
              <a:t>Pharmacy Practice, Fourth Edition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i="0">
                <a:solidFill>
                  <a:schemeClr val="tx1"/>
                </a:solidFill>
              </a:defRPr>
            </a:lvl1pPr>
          </a:lstStyle>
          <a:p>
            <a:fld id="{4BE6C325-A95C-934D-A850-B6627CB25FC5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i="0">
                <a:solidFill>
                  <a:schemeClr val="tx1"/>
                </a:solidFill>
              </a:defRPr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i="0">
                <a:solidFill>
                  <a:schemeClr val="tx1"/>
                </a:solidFill>
              </a:defRPr>
            </a:lvl1pPr>
          </a:lstStyle>
          <a:p>
            <a:fld id="{102AE888-6AA7-D747-8257-FC8CF00DC83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i="0">
                <a:solidFill>
                  <a:schemeClr val="tx1"/>
                </a:solidFill>
              </a:defRPr>
            </a:lvl1pPr>
          </a:lstStyle>
          <a:p>
            <a:r>
              <a:rPr lang="en-US"/>
              <a:t>Pharmacy Practice, Fourth Edition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i="0">
                <a:solidFill>
                  <a:schemeClr val="tx1"/>
                </a:solidFill>
              </a:defRPr>
            </a:lvl1pPr>
          </a:lstStyle>
          <a:p>
            <a:fld id="{3D4FD9EF-4359-F74A-AE27-4EA07DDF3A78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i="0">
                <a:solidFill>
                  <a:schemeClr val="tx1"/>
                </a:solidFill>
              </a:defRPr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i="0">
                <a:solidFill>
                  <a:schemeClr val="tx1"/>
                </a:solidFill>
              </a:defRPr>
            </a:lvl1pPr>
          </a:lstStyle>
          <a:p>
            <a:fld id="{1C27A6F5-A6E8-744D-96C9-A43E2E98128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911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0957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095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1059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105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116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116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126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126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136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136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167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167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177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177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198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198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2083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218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218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962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228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239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239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249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249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259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259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269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280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290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29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300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30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320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32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331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33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983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98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341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34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3517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3619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36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372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37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392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39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4029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40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413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41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423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42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433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43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443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44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993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993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454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45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474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48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48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495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49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505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50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515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51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525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52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536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53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556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55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566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56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013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58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58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597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59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6077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60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6179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61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628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62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638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63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648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64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6589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65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679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67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689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68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024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024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699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69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710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71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034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03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064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06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Pharmacy Practice, Fourth Edition</a:t>
            </a:r>
          </a:p>
        </p:txBody>
      </p:sp>
      <p:sp>
        <p:nvSpPr>
          <p:cNvPr id="1075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075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5F425C-CC36-7846-BEE0-7CC9F1C48A05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619FD-EC1C-4341-A1A7-B0CDC209A4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6273F-CEC4-1D43-9BA2-FDD9B568AF56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57FAC-700F-3D47-855A-42F18927BE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685800"/>
            <a:ext cx="127635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1400" y="685800"/>
            <a:ext cx="367665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77B252-9EF4-1C4D-B29B-0D5899F96638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2803A-CEA2-EA4C-8B85-6E725437A2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E3651-856F-7D45-9AA2-D3C3DCA3FB55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A258B-F4D4-E04B-821B-C147D1C747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146C3C-117F-AB49-9300-15F78DA24780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DB554A-4B9E-BE48-9677-3488AA1727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6A8840-7DE6-074E-8DC0-92CAC115B3F1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EC952-E248-FE44-BBAD-E2ABAD444B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619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600200"/>
            <a:ext cx="3619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62276-4CDE-7844-8444-D9D7E4B87ACA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1E7F1-4682-114D-B0A6-41B4FC4FD4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CD5347-BC46-424E-B340-2FFBED4FBFC8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78EBA-07AC-8B42-ABFD-9BA9FEFEC5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F45E86-A523-B24B-975C-D9A12B4A9929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FE5819-844A-8A44-9BB7-2681463AF8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17881-BD63-CA40-8CFD-155FE2EFF70B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E016D5-290E-D549-9263-AE1F2C2F5A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5CB38-AD85-024A-9CB1-5DCEDD30DFDD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BAD8F5-0117-2745-B7B6-D0E443BA9E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D8934A-D20C-9C45-AD9B-F86FE9975C8F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5AA415-8FC1-8040-9C74-5EBA1DBEC3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9A8B1-C72E-1A42-A27F-F6612EBA7115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9AED45-9EF9-914C-B3BB-F1BBA00464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E9F1EC-85E1-1742-84AF-D042761B5BE5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205C84-0905-E545-88D6-4E3631F711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274638"/>
            <a:ext cx="1847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274638"/>
            <a:ext cx="5391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0C034-C55C-E449-BCEA-7508CDD82AA5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03A027-8B17-954D-ACEA-2C198812E2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95400" y="274638"/>
            <a:ext cx="7391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1295400" y="1600200"/>
            <a:ext cx="3619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067300" y="1600200"/>
            <a:ext cx="3619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DD6BFC-1CC9-9C4B-9BCD-48D7B22A8377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3D239-8B59-E849-A979-6AABAA8E00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B16CD-D175-A347-831D-5552647E972E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6463A-05AB-8048-BBBB-239A663BCC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18BD5A-1875-2A48-A7E0-EDD0308843F0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5527D-E431-5841-A50C-CE84E99433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F9395-C712-6249-9CA1-4CCE0BB85027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DD505-B15A-664C-B721-0CB1462F78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30363"/>
            <a:ext cx="3429000" cy="324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30363"/>
            <a:ext cx="3429000" cy="324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6B0EC6-110E-014A-BC1A-E8521B712F19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A592BE-1F4B-374D-85B4-E972F11960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2BA1D7-772C-5D47-B787-0E2F0623372A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368FD-9E42-4547-B264-D96906AB50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7B780-D072-994D-B5FA-613F9BE70F55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DC1A34-1D9E-914F-AF6B-BBCF22A089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ECCC2-5F91-8040-BAB1-88BC841EED67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4DEE81-52DB-F84D-917B-30E472C9AB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7C3FA0-1A77-5746-B1CC-2B39527D8FC4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2832EC-F47F-EE4D-A620-41AB4E2D02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C22CA1-37E6-094E-A766-4B55A6652359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D3BA0-298E-1545-B707-F7B015EAF3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824F8-410B-D049-A85F-ADC8C8DB1284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8511D-5584-A847-9B8C-90F6AF4411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DCCA4-FC25-2E4F-A79A-199E3193A40A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AA8498-AE18-B449-8273-42DF6B386A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43650" y="457200"/>
            <a:ext cx="1962150" cy="441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734050" cy="441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50B015-2AEB-0B46-BDE2-7DBA6E9D4B49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1F8D10-0E51-6D41-9B3C-4B3AAA7E57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7E1C01-2EFD-F047-9245-A2994B3B4127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107692-7686-754A-BD37-82983915CD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2F547-1095-3A4F-9114-F420C4F8A81D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BF4271-2B1E-4B41-9FBE-F3875A21EA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7B6C9-6F97-634E-963D-41A59E0C4CFE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978E0-FA29-4341-BE86-9CA583CECF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30363"/>
            <a:ext cx="3467100" cy="4160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30363"/>
            <a:ext cx="3467100" cy="4160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5FF53-CA18-D948-A5A1-7113EE5FC6BD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2593E-75D0-AA4F-A086-C57D59D048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9518D-F549-7F44-B410-B77807023276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6555DD-2B32-9643-ADB9-689BF8D104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1400" y="1905000"/>
            <a:ext cx="24765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0" y="1905000"/>
            <a:ext cx="24765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86194F-42E9-1B44-B440-763CED65B31C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16F4B-EA71-EC49-A79B-242C06228B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9DFBCE-8D52-D94C-AC3B-8238BFA79B74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E011CA-09BA-6A43-820B-38FF3FEA5A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1003B0-0E25-C54A-922F-5B97C3A119CE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803A5-C71F-E64C-AD67-C404E40407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805FE3-CE32-8D43-922C-ADB621A8C4D1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692A1E-DB1A-0444-B583-9D3EB3FC16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1A6B47-AFF4-A841-960C-7F8C8E19EE83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0350AC-DEE6-C647-B356-D775619DBE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4C8EFE-8637-1E46-82DB-F49FB620D0AE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00E63-0B0E-9A4F-B03D-CD2AA0739E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304800"/>
            <a:ext cx="17716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1625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C01C14-3E38-4E47-A4E8-544E266817F3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E9CCE-F717-9A4E-934B-52D4A38400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454E4-6B4D-A243-836E-FF651C5DC1D1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EB9705-546D-3A4E-91F7-A6F02CC956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73B153-23C9-834E-8626-2075995A1815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2EDC65-FC73-BD48-81A3-D2194254A5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1EDF3F-DEBF-D84D-8241-2FDD1ACD353B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99690-90CD-B64F-A17B-172526B3DD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2590800"/>
            <a:ext cx="32766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590800"/>
            <a:ext cx="32766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57F053-EECF-EE42-B4FC-95052CB4FF13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45E4E4-9AD4-284C-98FA-E325BB554A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222730-3139-5840-922F-AC13B0CF1972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C3138-E819-9647-AA97-7EDDC833E0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E3B89-5AE2-AC44-BB02-35B3A39895AB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961823-28DC-EC45-A211-D1B1A850F9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469297-42D9-9E4A-A1EE-7AE5D0380F86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5AA6D1-2437-814E-8901-8D914B3A93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91717-27F3-154F-ACA1-5B592E71717D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30BA3-97B8-8C4B-B946-B6ADA73CB1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8B662-6510-CF41-9B00-DF0AC0B11DA7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91A95-2515-9A4F-8A8F-3E5BA06865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468D06-05DF-4245-BA59-08E028E6C711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FA5177-0E43-3549-A892-BFA2D00EED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AB985A-9B5A-C249-808E-D6A44140EF81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2E057B-8ECF-D147-8D51-57AB14B878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304800"/>
            <a:ext cx="18478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04800"/>
            <a:ext cx="53911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760EBC-01B3-E647-A33E-E992746856AF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B47310-1D24-6047-945B-4C6A5BCC5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7510CE-63C1-4948-AE22-491C77927A8F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1F50F1-2907-1C4B-B2BE-A9D0073204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E6C31-197D-1D4C-B420-EB3FE8A88C8B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80AC7-5691-BE40-993A-2C809B74F2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6F6C30-8A3A-D04D-9B01-175A95DB3FC3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A0C8B3-E195-1345-A3B5-E7614013AF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4894C-EAD5-BB40-879B-AC3431A85330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745DF7-C287-524E-BBC0-6B48B42474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600200"/>
            <a:ext cx="34671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34671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4351B1-27D1-1449-92A3-4E694C6589BC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323D0-7F04-7D4E-A32D-DBEE775737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C00E7-1D9C-0647-A257-7A8BF1E4CF11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39B043-11E1-E647-87AA-1084C4690B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862415-22D0-5F4E-AEFA-40B474AA0F97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AE060C-E122-FD45-8B09-3FEA35E5EB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95FA2-CF2A-8641-BB0B-15F39DCEC50D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167996-695B-F24D-9539-576FFB3F00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8D75AD-C1ED-E14A-B486-C9D4EA8C5AEB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72376-78E1-6747-BAE0-23A175D371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188A5-A13A-E149-B32F-F611E0AF9706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EF1BF-AC05-9C40-A986-E02B28A2DA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0243C4-248E-AB42-AF04-91FC34AEA6A3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D17FA-945B-1245-B406-6F1799581F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74638"/>
            <a:ext cx="1771650" cy="5135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274638"/>
            <a:ext cx="5162550" cy="5135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8D055-9DC8-5F43-87B6-96D82C3B4419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0122E7-6201-1E43-8E7D-FE889CCE9C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96502-31D3-CB4D-ABEA-AD63DFB2F757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035D07-DACB-294D-9146-6D7DC4924B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C2EC8-DD31-A343-91E4-FD5BBDFD77C9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D4B584-E900-944B-A634-4C759A0689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66AB4-26B0-4740-AA27-5EEF20BC0F64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5CBA6F-04F2-3C4D-B5AE-C213D37745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151B0-8564-C340-8E07-F61418921097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5C70C5-440F-9E44-93AF-9463EC857D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600200"/>
            <a:ext cx="34671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34671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9B1A2-AA92-4546-87C5-1E95B8471A96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B36324-C6B3-B44A-92EE-13E83ABFBF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5DB56-85A6-DB46-986A-7E58C401FF3D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BAEEF1-F285-5445-AF77-BD15C28CE4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8C4A-B9EA-014F-A187-27E5BA2A1E59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4E34E2-FFC8-B049-9949-78FDF5126E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30DAAC-2A70-AA43-8ACD-250DAD11013C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4CB5EA-3CE9-FA4E-B9A6-2D3F4E332B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BAADB-F312-2B49-93CC-6C7790EEB844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97BF47-8545-1D48-B4B2-629DF8163B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E4A801-5197-F145-834B-12863D3E639E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501C3-77B3-174C-917C-9D514C8264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BD833-DB5C-D24C-A2E5-D75024678528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5915F-0558-5A48-99BA-75942430D8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74638"/>
            <a:ext cx="1771650" cy="5364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274638"/>
            <a:ext cx="5162550" cy="5364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18575-7DD0-FD41-A3C4-2D55E1A45743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9FD19-27A1-844F-86FC-30DE864623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89DE3-76C1-7342-840D-268B55558555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652A86-17C4-9D45-AC0C-DEF679DD8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107A9E-00DB-4F43-86B8-B5127B8C37B6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E3B88-355D-724B-8986-101936E027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racticePPT_bckdrp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581400" y="685800"/>
            <a:ext cx="510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81400" y="1905000"/>
            <a:ext cx="51054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1066800" y="6245225"/>
            <a:ext cx="182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i="0">
                <a:solidFill>
                  <a:schemeClr val="tx1"/>
                </a:solidFill>
              </a:defRPr>
            </a:lvl1pPr>
          </a:lstStyle>
          <a:p>
            <a:fld id="{C3424969-2D7F-D34B-90E5-7DB0B4046BD2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505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1" i="0">
                <a:solidFill>
                  <a:schemeClr val="tx1"/>
                </a:solidFill>
              </a:defRPr>
            </a:lvl1pPr>
          </a:lstStyle>
          <a:p>
            <a:fld id="{D5194674-82FB-184E-8E59-681FEE69DC6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2" name="Picture 8" descr="Pharmacy Practice 4e CVR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2743200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folHlink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racticePPT_bckdrp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74638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00200"/>
            <a:ext cx="7391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5225"/>
            <a:ext cx="182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i="0">
                <a:solidFill>
                  <a:schemeClr val="tx1"/>
                </a:solidFill>
              </a:defRPr>
            </a:lvl1pPr>
          </a:lstStyle>
          <a:p>
            <a:fld id="{7DF98748-02C8-3945-89CA-708759C895A4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1" i="0">
                <a:solidFill>
                  <a:schemeClr val="tx1"/>
                </a:solidFill>
              </a:defRPr>
            </a:lvl1pPr>
          </a:lstStyle>
          <a:p>
            <a:fld id="{C21CED12-1796-3145-BBD1-2BF45AB2A32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folHlink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PracticePPT_bckdrp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5638800" cy="9906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Learning Objectives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30363"/>
            <a:ext cx="7010400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LO1</a:t>
            </a:r>
          </a:p>
          <a:p>
            <a:pPr lvl="0"/>
            <a:r>
              <a:rPr lang="en-US"/>
              <a:t>LO2</a:t>
            </a:r>
          </a:p>
          <a:p>
            <a:pPr lvl="0"/>
            <a:r>
              <a:rPr lang="en-US"/>
              <a:t>LO3</a:t>
            </a:r>
          </a:p>
          <a:p>
            <a:pPr lvl="0"/>
            <a:r>
              <a:rPr lang="en-US"/>
              <a:t>LO4</a:t>
            </a:r>
          </a:p>
          <a:p>
            <a:pPr lvl="0"/>
            <a:r>
              <a:rPr lang="en-US"/>
              <a:t>LO5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48400"/>
            <a:ext cx="1828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i="0">
                <a:solidFill>
                  <a:schemeClr val="tx1"/>
                </a:solidFill>
              </a:defRPr>
            </a:lvl1pPr>
          </a:lstStyle>
          <a:p>
            <a:fld id="{FE2517AB-7A7E-3B4B-9BB9-CC8A6AA4283E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2514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1" i="0">
                <a:solidFill>
                  <a:schemeClr val="tx1"/>
                </a:solidFill>
              </a:defRPr>
            </a:lvl1pPr>
          </a:lstStyle>
          <a:p>
            <a:fld id="{25B044A6-FAD4-C348-A0C3-0AE3853314A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9966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folHlink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PracticePPT_bckdrp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828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i="0">
                <a:solidFill>
                  <a:schemeClr val="tx1"/>
                </a:solidFill>
              </a:defRPr>
            </a:lvl1pPr>
          </a:lstStyle>
          <a:p>
            <a:fld id="{691B4733-B883-224B-AB8E-51EEEE2CC5FF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8400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30363"/>
            <a:ext cx="7086600" cy="416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Topic 1 Hyperlink</a:t>
            </a:r>
          </a:p>
          <a:p>
            <a:pPr lvl="1"/>
            <a:r>
              <a:rPr lang="en-US"/>
              <a:t>sample</a:t>
            </a:r>
          </a:p>
          <a:p>
            <a:pPr lvl="0"/>
            <a:r>
              <a:rPr lang="en-US"/>
              <a:t>Topic 2 Hyperlink</a:t>
            </a:r>
          </a:p>
          <a:p>
            <a:pPr lvl="0"/>
            <a:r>
              <a:rPr lang="en-US"/>
              <a:t>Topic 3 Hyperlink</a:t>
            </a:r>
          </a:p>
          <a:p>
            <a:pPr lvl="0"/>
            <a:r>
              <a:rPr lang="en-US"/>
              <a:t>Topic 4 Hyperlink</a:t>
            </a:r>
          </a:p>
          <a:p>
            <a:pPr lvl="0"/>
            <a:r>
              <a:rPr lang="en-US"/>
              <a:t>Topic 5 Hyperlink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1" i="0">
                <a:solidFill>
                  <a:schemeClr val="tx1"/>
                </a:solidFill>
              </a:defRPr>
            </a:lvl1pPr>
          </a:lstStyle>
          <a:p>
            <a:fld id="{C6DBD8D1-9EBB-494F-80CB-A81B011CA7E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9pPr>
    </p:titleStyle>
    <p:bodyStyle>
      <a:lvl1pPr marL="357188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99"/>
          </a:solidFill>
          <a:latin typeface="+mn-lt"/>
          <a:ea typeface="+mn-ea"/>
          <a:cs typeface="+mn-cs"/>
        </a:defRPr>
      </a:lvl1pPr>
      <a:lvl2pPr marL="132080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pitchFamily="-108" charset="-128"/>
        </a:defRPr>
      </a:lvl2pPr>
      <a:lvl3pPr marL="16637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folHlink"/>
          </a:solidFill>
          <a:latin typeface="+mn-lt"/>
          <a:ea typeface="ＭＳ Ｐゴシック" pitchFamily="-108" charset="-128"/>
        </a:defRPr>
      </a:lvl3pPr>
      <a:lvl4pPr marL="20066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3495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8" charset="-128"/>
        </a:defRPr>
      </a:lvl5pPr>
      <a:lvl6pPr marL="28067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32639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7211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41783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PracticePPT_bckdrp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048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Topic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20574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i="0">
                <a:solidFill>
                  <a:schemeClr val="tx1"/>
                </a:solidFill>
              </a:defRPr>
            </a:lvl1pPr>
          </a:lstStyle>
          <a:p>
            <a:fld id="{62842227-B3FB-AC4E-9592-E1153F70C2CA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8400"/>
            <a:ext cx="2362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2590800"/>
            <a:ext cx="670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4750" name="Rectangle 14"/>
          <p:cNvSpPr>
            <a:spLocks noChangeArrowheads="1"/>
          </p:cNvSpPr>
          <p:nvPr userDrawn="1"/>
        </p:nvSpPr>
        <p:spPr bwMode="auto">
          <a:xfrm>
            <a:off x="0" y="1524000"/>
            <a:ext cx="1905000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342900" indent="-342900" algn="ctr">
              <a:buFontTx/>
              <a:buNone/>
            </a:pPr>
            <a:r>
              <a:rPr lang="en-US" sz="2000" b="1" i="0">
                <a:solidFill>
                  <a:schemeClr val="accent2"/>
                </a:solidFill>
                <a:latin typeface="Arial Black" pitchFamily="-108" charset="0"/>
              </a:rPr>
              <a:t>Safety Note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1" i="0">
                <a:solidFill>
                  <a:schemeClr val="tx1"/>
                </a:solidFill>
              </a:defRPr>
            </a:lvl1pPr>
          </a:lstStyle>
          <a:p>
            <a:fld id="{92046E8B-E109-F845-AD3B-D0DBB304FCC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folHlink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PracticePPT_bckdrp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74638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Discussion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600200"/>
            <a:ext cx="7086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Topic 1</a:t>
            </a:r>
          </a:p>
          <a:p>
            <a:pPr lvl="1"/>
            <a:r>
              <a:rPr lang="en-US"/>
              <a:t>Sub-topic</a:t>
            </a:r>
          </a:p>
          <a:p>
            <a:pPr lvl="1"/>
            <a:r>
              <a:rPr lang="en-US"/>
              <a:t>topic</a:t>
            </a:r>
          </a:p>
          <a:p>
            <a:pPr lvl="0"/>
            <a:r>
              <a:rPr lang="en-US"/>
              <a:t>Topic 2</a:t>
            </a:r>
          </a:p>
          <a:p>
            <a:pPr lvl="0"/>
            <a:r>
              <a:rPr lang="en-US"/>
              <a:t>Topic 3 Hyperlink</a:t>
            </a:r>
          </a:p>
          <a:p>
            <a:pPr lvl="0"/>
            <a:r>
              <a:rPr lang="en-US"/>
              <a:t>Topic 4 Hyperlink</a:t>
            </a:r>
          </a:p>
          <a:p>
            <a:pPr lvl="0"/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8400"/>
            <a:ext cx="2971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0200" y="6245225"/>
            <a:ext cx="182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i="0">
                <a:solidFill>
                  <a:schemeClr val="tx1"/>
                </a:solidFill>
              </a:defRPr>
            </a:lvl1pPr>
          </a:lstStyle>
          <a:p>
            <a:fld id="{CEA839CA-D469-204E-918A-D1C7F41A582A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38923" name="Rectangle 11"/>
          <p:cNvSpPr>
            <a:spLocks noChangeArrowheads="1"/>
          </p:cNvSpPr>
          <p:nvPr userDrawn="1"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1" i="0">
                <a:solidFill>
                  <a:schemeClr val="tx1"/>
                </a:solidFill>
              </a:defRPr>
            </a:lvl1pPr>
          </a:lstStyle>
          <a:p>
            <a:fld id="{7396BC15-B77B-9144-8D03-A15B2F8182E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Arial" charset="0"/>
        </a:defRPr>
      </a:lvl9pPr>
    </p:titleStyle>
    <p:bodyStyle>
      <a:lvl1pPr marL="347663" indent="-34766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99"/>
          </a:solidFill>
          <a:latin typeface="+mn-lt"/>
          <a:ea typeface="+mn-ea"/>
          <a:cs typeface="+mn-cs"/>
        </a:defRPr>
      </a:lvl1pPr>
      <a:lvl2pPr marL="803275" indent="-34131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pitchFamily="-108" charset="-128"/>
        </a:defRPr>
      </a:lvl2pPr>
      <a:lvl3pPr marL="11461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folHlink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PracticePPT_bckdrp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74638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Terms to Remember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600200"/>
            <a:ext cx="7086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Term 1</a:t>
            </a:r>
          </a:p>
          <a:p>
            <a:pPr lvl="1"/>
            <a:r>
              <a:rPr lang="en-US"/>
              <a:t>definition</a:t>
            </a:r>
          </a:p>
          <a:p>
            <a:pPr lvl="0"/>
            <a:r>
              <a:rPr lang="en-US"/>
              <a:t>Term 2</a:t>
            </a:r>
          </a:p>
          <a:p>
            <a:pPr lvl="0"/>
            <a:r>
              <a:rPr lang="en-US"/>
              <a:t>Term 3</a:t>
            </a:r>
          </a:p>
          <a:p>
            <a:pPr lvl="0"/>
            <a:r>
              <a:rPr lang="en-US"/>
              <a:t>Term 4</a:t>
            </a:r>
          </a:p>
          <a:p>
            <a:pPr lvl="0"/>
            <a:r>
              <a:rPr lang="en-US"/>
              <a:t>Term 5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8400"/>
            <a:ext cx="2971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© Paradigm Publishing, Inc.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0200" y="6245225"/>
            <a:ext cx="182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i="0">
                <a:solidFill>
                  <a:schemeClr val="tx1"/>
                </a:solidFill>
              </a:defRPr>
            </a:lvl1pPr>
          </a:lstStyle>
          <a:p>
            <a:fld id="{50D317B4-E007-2B45-9A82-7C2AAE5B4BC5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155658" name="Rectangle 10"/>
          <p:cNvSpPr>
            <a:spLocks noChangeArrowheads="1"/>
          </p:cNvSpPr>
          <p:nvPr userDrawn="1"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342900" indent="-342900" algn="ctr"/>
            <a:endParaRPr lang="en-US" i="0">
              <a:solidFill>
                <a:schemeClr val="accent1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1" i="0">
                <a:solidFill>
                  <a:schemeClr val="tx1"/>
                </a:solidFill>
              </a:defRPr>
            </a:lvl1pPr>
          </a:lstStyle>
          <a:p>
            <a:fld id="{24A45A3E-48B9-E845-9B5A-29799C699B2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177" name="Picture 12" descr="Practice_StudyPartner_CD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20288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rgbClr val="FFFF99"/>
          </a:solidFill>
          <a:latin typeface="+mn-lt"/>
          <a:ea typeface="+mn-ea"/>
          <a:cs typeface="+mn-cs"/>
        </a:defRPr>
      </a:lvl1pPr>
      <a:lvl2pPr marL="465138" indent="-7938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bg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folHlink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45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6.jpe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8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69.xml"/><Relationship Id="rId4" Type="http://schemas.openxmlformats.org/officeDocument/2006/relationships/tags" Target="../tags/tag8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9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69.xml"/><Relationship Id="rId4" Type="http://schemas.openxmlformats.org/officeDocument/2006/relationships/tags" Target="../tags/tag9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0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0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69.xml"/><Relationship Id="rId4" Type="http://schemas.openxmlformats.org/officeDocument/2006/relationships/tags" Target="../tags/tag10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69.xml"/><Relationship Id="rId4" Type="http://schemas.openxmlformats.org/officeDocument/2006/relationships/tags" Target="../tags/tag1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7" Type="http://schemas.openxmlformats.org/officeDocument/2006/relationships/image" Target="../media/image7.jpe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50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Layout" Target="../slideLayouts/slideLayout2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69.xml"/><Relationship Id="rId4" Type="http://schemas.openxmlformats.org/officeDocument/2006/relationships/tags" Target="../tags/tag1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69.xml"/><Relationship Id="rId4" Type="http://schemas.openxmlformats.org/officeDocument/2006/relationships/tags" Target="../tags/tag1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7" Type="http://schemas.openxmlformats.org/officeDocument/2006/relationships/image" Target="../media/image8.jpeg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69.xml"/><Relationship Id="rId4" Type="http://schemas.openxmlformats.org/officeDocument/2006/relationships/tags" Target="../tags/tag1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4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69.xml"/><Relationship Id="rId4" Type="http://schemas.openxmlformats.org/officeDocument/2006/relationships/tags" Target="../tags/tag14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69.xml"/><Relationship Id="rId4" Type="http://schemas.openxmlformats.org/officeDocument/2006/relationships/tags" Target="../tags/tag15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7" Type="http://schemas.openxmlformats.org/officeDocument/2006/relationships/image" Target="../media/image9.jpeg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5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69.xml"/><Relationship Id="rId4" Type="http://schemas.openxmlformats.org/officeDocument/2006/relationships/tags" Target="../tags/tag1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6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69.xml"/><Relationship Id="rId4" Type="http://schemas.openxmlformats.org/officeDocument/2006/relationships/tags" Target="../tags/tag16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7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7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8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notesSlide" Target="../notesSlides/notesSlide35.xml"/><Relationship Id="rId5" Type="http://schemas.openxmlformats.org/officeDocument/2006/relationships/slideLayout" Target="../slideLayouts/slideLayout69.xml"/><Relationship Id="rId4" Type="http://schemas.openxmlformats.org/officeDocument/2006/relationships/tags" Target="../tags/tag18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notesSlide" Target="../notesSlides/notesSlide36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8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notesSlide" Target="../notesSlides/notesSlide37.xml"/><Relationship Id="rId5" Type="http://schemas.openxmlformats.org/officeDocument/2006/relationships/slideLayout" Target="../slideLayouts/slideLayout69.xml"/><Relationship Id="rId4" Type="http://schemas.openxmlformats.org/officeDocument/2006/relationships/tags" Target="../tags/tag19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notesSlide" Target="../notesSlides/notesSlide38.xml"/><Relationship Id="rId5" Type="http://schemas.openxmlformats.org/officeDocument/2006/relationships/slideLayout" Target="../slideLayouts/slideLayout69.xml"/><Relationship Id="rId4" Type="http://schemas.openxmlformats.org/officeDocument/2006/relationships/tags" Target="../tags/tag19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7" Type="http://schemas.openxmlformats.org/officeDocument/2006/relationships/image" Target="../media/image10.jpeg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notesSlide" Target="../notesSlides/notesSlide39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0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6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notesSlide" Target="../notesSlides/notesSlide40.xml"/><Relationship Id="rId5" Type="http://schemas.openxmlformats.org/officeDocument/2006/relationships/slideLayout" Target="../slideLayouts/slideLayout69.xml"/><Relationship Id="rId4" Type="http://schemas.openxmlformats.org/officeDocument/2006/relationships/tags" Target="../tags/tag20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notesSlide" Target="../notesSlides/notesSlide41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0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7" Type="http://schemas.openxmlformats.org/officeDocument/2006/relationships/image" Target="../media/image11.jpeg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notesSlide" Target="../notesSlides/notesSlide42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notesSlide" Target="../notesSlides/notesSlide43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1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tags" Target="../tags/tag220.xml"/><Relationship Id="rId7" Type="http://schemas.openxmlformats.org/officeDocument/2006/relationships/image" Target="../media/image12.jpeg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notesSlide" Target="../notesSlides/notesSlide44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notesSlide" Target="../notesSlides/notesSlide45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notesSlide" Target="../notesSlides/notesSlide46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2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notesSlide" Target="../notesSlides/notesSlide47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3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notesSlide" Target="../notesSlides/notesSlide48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3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notesSlide" Target="../notesSlides/notesSlide49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5.jpe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6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6" Type="http://schemas.openxmlformats.org/officeDocument/2006/relationships/notesSlide" Target="../notesSlides/notesSlide50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4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notesSlide" Target="../notesSlides/notesSlide51.xml"/><Relationship Id="rId5" Type="http://schemas.openxmlformats.org/officeDocument/2006/relationships/slideLayout" Target="../slideLayouts/slideLayout69.xml"/><Relationship Id="rId4" Type="http://schemas.openxmlformats.org/officeDocument/2006/relationships/tags" Target="../tags/tag24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notesSlide" Target="../notesSlides/notesSlide52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notesSlide" Target="../notesSlides/notesSlide53.xml"/><Relationship Id="rId5" Type="http://schemas.openxmlformats.org/officeDocument/2006/relationships/slideLayout" Target="../slideLayouts/slideLayout47.xml"/><Relationship Id="rId4" Type="http://schemas.openxmlformats.org/officeDocument/2006/relationships/tags" Target="../tags/tag25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notesSlide" Target="../notesSlides/notesSlide54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6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6" Type="http://schemas.openxmlformats.org/officeDocument/2006/relationships/notesSlide" Target="../notesSlides/notesSlide55.xml"/><Relationship Id="rId5" Type="http://schemas.openxmlformats.org/officeDocument/2006/relationships/slideLayout" Target="../slideLayouts/slideLayout47.xml"/><Relationship Id="rId4" Type="http://schemas.openxmlformats.org/officeDocument/2006/relationships/tags" Target="../tags/tag26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6" Type="http://schemas.openxmlformats.org/officeDocument/2006/relationships/notesSlide" Target="../notesSlides/notesSlide56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6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272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notesSlide" Target="../notesSlides/notesSlide57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7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276.xml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notesSlide" Target="../notesSlides/notesSlide58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7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6" Type="http://schemas.openxmlformats.org/officeDocument/2006/relationships/notesSlide" Target="../notesSlides/notesSlide59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8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6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284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notesSlide" Target="../notesSlides/notesSlide60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8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288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6" Type="http://schemas.openxmlformats.org/officeDocument/2006/relationships/notesSlide" Target="../notesSlides/notesSlide61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8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7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0C55906B-29D3-1B41-915F-494C6E1BCE3A}" type="slidenum">
              <a:rPr lang="en-US"/>
              <a:pPr/>
              <a:t>1</a:t>
            </a:fld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ctrTitle"/>
            <p:custDataLst>
              <p:tags r:id="rId4"/>
            </p:custDataLst>
          </p:nvPr>
        </p:nvSpPr>
        <p:spPr>
          <a:xfrm>
            <a:off x="3505200" y="533400"/>
            <a:ext cx="3657600" cy="1470025"/>
          </a:xfrm>
        </p:spPr>
        <p:txBody>
          <a:bodyPr/>
          <a:lstStyle/>
          <a:p>
            <a:pPr algn="l" eaLnBrk="1" hangingPunct="1"/>
            <a:r>
              <a:rPr lang="en-US" dirty="0"/>
              <a:t>Chapter 1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3505200" y="1981200"/>
            <a:ext cx="5105400" cy="1752600"/>
          </a:xfrm>
        </p:spPr>
        <p:txBody>
          <a:bodyPr/>
          <a:lstStyle/>
          <a:p>
            <a:pPr algn="l" eaLnBrk="1" hangingPunct="1"/>
            <a:r>
              <a:rPr lang="en-US" b="1" dirty="0"/>
              <a:t>The Profession</a:t>
            </a:r>
          </a:p>
          <a:p>
            <a:pPr algn="l" eaLnBrk="1" hangingPunct="1"/>
            <a:r>
              <a:rPr lang="en-US" b="1" dirty="0"/>
              <a:t>of Pharmacy</a:t>
            </a:r>
          </a:p>
        </p:txBody>
      </p:sp>
      <p:pic>
        <p:nvPicPr>
          <p:cNvPr id="8198" name="Picture 4" descr="Pharmacy Practice 4e CV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743200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26627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9959E023-7903-0142-9269-6D20F9BB6792}" type="slidenum">
              <a:rPr lang="en-US"/>
              <a:pPr/>
              <a:t>10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Community Pharmacies</a:t>
            </a:r>
          </a:p>
        </p:txBody>
      </p:sp>
      <p:sp>
        <p:nvSpPr>
          <p:cNvPr id="971779" name="Rectangle 3"/>
          <p:cNvSpPr>
            <a:spLocks noGrp="1" noChangeArrowheads="1"/>
          </p:cNvSpPr>
          <p:nvPr>
            <p:ph type="body" sz="half" idx="1"/>
            <p:custDataLst>
              <p:tags r:id="rId4"/>
            </p:custDataLst>
          </p:nvPr>
        </p:nvSpPr>
        <p:spPr>
          <a:xfrm>
            <a:off x="1295400" y="1600200"/>
            <a:ext cx="7543800" cy="4525963"/>
          </a:xfrm>
        </p:spPr>
        <p:txBody>
          <a:bodyPr/>
          <a:lstStyle/>
          <a:p>
            <a:pPr eaLnBrk="1" hangingPunct="1"/>
            <a:r>
              <a:rPr lang="en-US"/>
              <a:t>60% of U.S. pharmacists work in community (or retail) pharmacies</a:t>
            </a:r>
          </a:p>
          <a:p>
            <a:pPr eaLnBrk="1" hangingPunct="1"/>
            <a:r>
              <a:rPr lang="en-US"/>
              <a:t>Many types of community pharmacies</a:t>
            </a:r>
          </a:p>
          <a:p>
            <a:pPr lvl="1" eaLnBrk="1" hangingPunct="1"/>
            <a:r>
              <a:rPr lang="en-US"/>
              <a:t>Chain</a:t>
            </a:r>
          </a:p>
          <a:p>
            <a:pPr lvl="1" eaLnBrk="1" hangingPunct="1"/>
            <a:r>
              <a:rPr lang="en-US"/>
              <a:t>Independent</a:t>
            </a:r>
          </a:p>
          <a:p>
            <a:pPr lvl="1" eaLnBrk="1" hangingPunct="1"/>
            <a:r>
              <a:rPr lang="en-US"/>
              <a:t>Compounding</a:t>
            </a:r>
          </a:p>
          <a:p>
            <a:pPr lvl="1" eaLnBrk="1" hangingPunct="1"/>
            <a:r>
              <a:rPr lang="en-US"/>
              <a:t>Franchise</a:t>
            </a:r>
          </a:p>
          <a:p>
            <a:pPr lvl="1" eaLnBrk="1" hangingPunct="1"/>
            <a:r>
              <a:rPr lang="en-US"/>
              <a:t>Mail-order</a:t>
            </a:r>
          </a:p>
        </p:txBody>
      </p:sp>
      <p:pic>
        <p:nvPicPr>
          <p:cNvPr id="971780" name="Picture 4" descr="Ch01_Communi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410200" y="3657600"/>
            <a:ext cx="3200400" cy="21288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7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648ADF5B-7F0C-634B-8A3F-518AE50FF93A}" type="slidenum">
              <a:rPr lang="en-US"/>
              <a:pPr/>
              <a:t>11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Terms to Remember</a:t>
            </a:r>
          </a:p>
        </p:txBody>
      </p:sp>
      <p:sp>
        <p:nvSpPr>
          <p:cNvPr id="1018883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 marL="0" indent="0" eaLnBrk="1" hangingPunct="1"/>
            <a:r>
              <a:rPr lang="en-US"/>
              <a:t>community pharmacy</a:t>
            </a:r>
          </a:p>
          <a:p>
            <a:pPr lvl="1" eaLnBrk="1" hangingPunct="1"/>
            <a:r>
              <a:rPr lang="en-US"/>
              <a:t>any independent, chain, or franchise pharmacy that dispenses prescription medications to outpatients; also called a </a:t>
            </a:r>
            <a:r>
              <a:rPr lang="en-US" i="1"/>
              <a:t>retail pharmacy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BE8A612C-0C2A-1748-8CF5-5D1EE1F94A7F}" type="slidenum">
              <a:rPr lang="en-US"/>
              <a:pPr/>
              <a:t>12</a:t>
            </a:fld>
            <a:endParaRPr 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Community Pharmacies</a:t>
            </a:r>
          </a:p>
        </p:txBody>
      </p:sp>
      <p:sp>
        <p:nvSpPr>
          <p:cNvPr id="972803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Chain pharmacy</a:t>
            </a:r>
          </a:p>
          <a:p>
            <a:pPr lvl="1" eaLnBrk="1" hangingPunct="1"/>
            <a:r>
              <a:rPr lang="en-US"/>
              <a:t>High-volume locations</a:t>
            </a:r>
          </a:p>
          <a:p>
            <a:pPr lvl="2" eaLnBrk="1" hangingPunct="1"/>
            <a:r>
              <a:rPr lang="en-US"/>
              <a:t>Department store (Target, Wal-Mart)</a:t>
            </a:r>
          </a:p>
          <a:p>
            <a:pPr lvl="2" eaLnBrk="1" hangingPunct="1"/>
            <a:r>
              <a:rPr lang="en-US"/>
              <a:t>Grocery store (Kroger, Publix)</a:t>
            </a:r>
          </a:p>
          <a:p>
            <a:pPr lvl="2" eaLnBrk="1" hangingPunct="1"/>
            <a:r>
              <a:rPr lang="en-US"/>
              <a:t>Drugstore (Walgreens, CVS, Rite-Aid)</a:t>
            </a:r>
          </a:p>
          <a:p>
            <a:pPr lvl="1" eaLnBrk="1" hangingPunct="1"/>
            <a:r>
              <a:rPr lang="en-US"/>
              <a:t>Heavy use of pharmacy technicians and automation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FC2611DD-BC63-5D4B-9E97-C62AF4F4DED8}" type="slidenum">
              <a:rPr lang="en-US"/>
              <a:pPr/>
              <a:t>13</a:t>
            </a:fld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Terms to Remember</a:t>
            </a:r>
          </a:p>
        </p:txBody>
      </p:sp>
      <p:sp>
        <p:nvSpPr>
          <p:cNvPr id="1019907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 marL="0" indent="0" eaLnBrk="1" hangingPunct="1"/>
            <a:r>
              <a:rPr lang="en-US"/>
              <a:t>chain pharmacy</a:t>
            </a:r>
          </a:p>
          <a:p>
            <a:pPr lvl="1" eaLnBrk="1" hangingPunct="1"/>
            <a:r>
              <a:rPr lang="en-US"/>
              <a:t>a community pharmacy that consists of several similar pharmacies in the region (or nation) that are corporately owned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55DD3863-5026-D144-8417-2D5389BCF39A}" type="slidenum">
              <a:rPr lang="en-US"/>
              <a:pPr/>
              <a:t>14</a:t>
            </a:fld>
            <a:endParaRPr 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Community Pharmacies</a:t>
            </a: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Independent pharmacy</a:t>
            </a:r>
          </a:p>
          <a:p>
            <a:pPr lvl="1" eaLnBrk="1" hangingPunct="1"/>
            <a:r>
              <a:rPr lang="en-US" sz="2400" dirty="0"/>
              <a:t>Owned and operated by one or a group of </a:t>
            </a:r>
            <a:r>
              <a:rPr lang="en-US" sz="2400" dirty="0" smtClean="0"/>
              <a:t>pharmacists or entrepreneurs</a:t>
            </a:r>
            <a:endParaRPr lang="en-US" sz="2400" dirty="0"/>
          </a:p>
          <a:p>
            <a:pPr eaLnBrk="1" hangingPunct="1"/>
            <a:r>
              <a:rPr lang="en-US" dirty="0"/>
              <a:t>Compounding pharmacy </a:t>
            </a:r>
          </a:p>
          <a:p>
            <a:pPr lvl="1" eaLnBrk="1" hangingPunct="1"/>
            <a:r>
              <a:rPr lang="en-US" sz="2400" dirty="0"/>
              <a:t>Specializes in preparations that are not commercially available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01C3593F-F671-9845-978F-8BC781922CBB}" type="slidenum">
              <a:rPr lang="en-US"/>
              <a:pPr/>
              <a:t>15</a:t>
            </a:fld>
            <a:endParaRPr lang="en-US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Community Pharmacies</a:t>
            </a:r>
          </a:p>
        </p:txBody>
      </p:sp>
      <p:sp>
        <p:nvSpPr>
          <p:cNvPr id="974851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Franchise pharmacy </a:t>
            </a:r>
          </a:p>
          <a:p>
            <a:pPr lvl="1" eaLnBrk="1" hangingPunct="1"/>
            <a:r>
              <a:rPr lang="en-US"/>
              <a:t>Combines aspects of independent and chain pharmacies</a:t>
            </a:r>
          </a:p>
          <a:p>
            <a:pPr lvl="1" eaLnBrk="1" hangingPunct="1"/>
            <a:r>
              <a:rPr lang="en-US"/>
              <a:t>Provides more personalized service</a:t>
            </a:r>
          </a:p>
          <a:p>
            <a:pPr eaLnBrk="1" hangingPunct="1"/>
            <a:r>
              <a:rPr lang="en-US"/>
              <a:t>Mail-order pharmacy</a:t>
            </a:r>
          </a:p>
          <a:p>
            <a:pPr lvl="1" eaLnBrk="1" hangingPunct="1"/>
            <a:r>
              <a:rPr lang="en-US"/>
              <a:t>Centralized, automated operation</a:t>
            </a:r>
          </a:p>
          <a:p>
            <a:pPr lvl="1" eaLnBrk="1" hangingPunct="1"/>
            <a:r>
              <a:rPr lang="en-US"/>
              <a:t>Economies of scale may mean lower prices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EE43169B-9EE2-3E4C-A1AE-ED275A41C9AA}" type="slidenum">
              <a:rPr lang="en-US"/>
              <a:pPr/>
              <a:t>16</a:t>
            </a:fld>
            <a:endParaRPr lang="en-US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Terms to Remember</a:t>
            </a:r>
          </a:p>
        </p:txBody>
      </p:sp>
      <p:sp>
        <p:nvSpPr>
          <p:cNvPr id="1021955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en-US"/>
              <a:t>franchise pharmacy</a:t>
            </a:r>
          </a:p>
          <a:p>
            <a:pPr lvl="1" eaLnBrk="1" hangingPunct="1">
              <a:lnSpc>
                <a:spcPct val="80000"/>
              </a:lnSpc>
            </a:pPr>
            <a:r>
              <a:rPr lang="en-US"/>
              <a:t>a small chain of professional community pharmacies that dispense and prepare  medications but are independently owned; sometimes called an </a:t>
            </a:r>
            <a:r>
              <a:rPr lang="en-US" i="1"/>
              <a:t>apothecary</a:t>
            </a:r>
            <a:endParaRPr lang="en-US"/>
          </a:p>
          <a:p>
            <a:pPr marL="0" indent="0" eaLnBrk="1" hangingPunct="1">
              <a:lnSpc>
                <a:spcPct val="80000"/>
              </a:lnSpc>
            </a:pPr>
            <a:r>
              <a:rPr lang="en-US" sz="2800"/>
              <a:t/>
            </a:r>
            <a:br>
              <a:rPr lang="en-US" sz="2800"/>
            </a:br>
            <a:r>
              <a:rPr lang="en-US"/>
              <a:t>mail-order pharmacy</a:t>
            </a:r>
          </a:p>
          <a:p>
            <a:pPr lvl="1" eaLnBrk="1" hangingPunct="1">
              <a:lnSpc>
                <a:spcPct val="80000"/>
              </a:lnSpc>
            </a:pPr>
            <a:r>
              <a:rPr lang="en-US"/>
              <a:t>a large-volume centralized pharmacy operation that uses automation to fill and mail prescriptions to patients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ED365165-B8E3-C546-A0E4-D12D94FE4CE6}" type="slidenum">
              <a:rPr lang="en-US"/>
              <a:pPr/>
              <a:t>17</a:t>
            </a:fld>
            <a:endParaRPr lang="en-U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Institutional Pharmacies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Can be found in many organizations </a:t>
            </a:r>
          </a:p>
          <a:p>
            <a:pPr lvl="1" eaLnBrk="1" hangingPunct="1"/>
            <a:r>
              <a:rPr lang="en-US"/>
              <a:t>Hospitals</a:t>
            </a:r>
          </a:p>
          <a:p>
            <a:pPr lvl="1" eaLnBrk="1" hangingPunct="1"/>
            <a:r>
              <a:rPr lang="en-US"/>
              <a:t>Home healthcare systems</a:t>
            </a:r>
          </a:p>
          <a:p>
            <a:pPr lvl="1" eaLnBrk="1" hangingPunct="1"/>
            <a:r>
              <a:rPr lang="en-US"/>
              <a:t>Long-term care facilities</a:t>
            </a:r>
          </a:p>
          <a:p>
            <a:pPr lvl="1" eaLnBrk="1" hangingPunct="1"/>
            <a:r>
              <a:rPr lang="en-US"/>
              <a:t>Managed-care services</a:t>
            </a:r>
          </a:p>
          <a:p>
            <a:pPr lvl="1" eaLnBrk="1" hangingPunct="1"/>
            <a:r>
              <a:rPr lang="en-US"/>
              <a:t>Nuclear pharmacies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21F0AB1E-DA20-5944-9102-C2F16AF5671C}" type="slidenum">
              <a:rPr lang="en-US"/>
              <a:pPr/>
              <a:t>18</a:t>
            </a:fld>
            <a:endParaRPr lang="en-US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Terms to Remember</a:t>
            </a:r>
          </a:p>
        </p:txBody>
      </p:sp>
      <p:sp>
        <p:nvSpPr>
          <p:cNvPr id="1022979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 marL="0" indent="0" eaLnBrk="1" hangingPunct="1"/>
            <a:r>
              <a:rPr lang="en-US"/>
              <a:t>institutional pharmacy</a:t>
            </a:r>
          </a:p>
          <a:p>
            <a:pPr lvl="1" eaLnBrk="1" hangingPunct="1"/>
            <a:r>
              <a:rPr lang="en-US"/>
              <a:t>a pharmacy that is organized under a corporate structure, following specific rules and regulations for accreditation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38915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452F74F2-8C18-F34F-924E-9D0A4673CCFB}" type="slidenum">
              <a:rPr lang="en-US"/>
              <a:pPr/>
              <a:t>19</a:t>
            </a:fld>
            <a:endParaRPr lang="en-US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Institutional Pharmacies</a:t>
            </a:r>
          </a:p>
        </p:txBody>
      </p:sp>
      <p:sp>
        <p:nvSpPr>
          <p:cNvPr id="976899" name="Rectangle 3"/>
          <p:cNvSpPr>
            <a:spLocks noGrp="1" noChangeArrowheads="1"/>
          </p:cNvSpPr>
          <p:nvPr>
            <p:ph type="body" sz="half" idx="1"/>
            <p:custDataLst>
              <p:tags r:id="rId4"/>
            </p:custDataLst>
          </p:nvPr>
        </p:nvSpPr>
        <p:spPr>
          <a:xfrm>
            <a:off x="1066800" y="1600200"/>
            <a:ext cx="6934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Hospital pharmacies</a:t>
            </a:r>
          </a:p>
          <a:p>
            <a:pPr lvl="1" eaLnBrk="1" hangingPunct="1"/>
            <a:r>
              <a:rPr lang="en-US"/>
              <a:t>Employ 25% of</a:t>
            </a:r>
            <a:br>
              <a:rPr lang="en-US"/>
            </a:br>
            <a:r>
              <a:rPr lang="en-US"/>
              <a:t>pharmacists</a:t>
            </a:r>
          </a:p>
          <a:p>
            <a:pPr lvl="1" eaLnBrk="1" hangingPunct="1"/>
            <a:r>
              <a:rPr lang="en-US"/>
              <a:t>Unit dosage system</a:t>
            </a:r>
          </a:p>
          <a:p>
            <a:pPr lvl="1" eaLnBrk="1" hangingPunct="1"/>
            <a:r>
              <a:rPr lang="en-US"/>
              <a:t>Sterile IV meds</a:t>
            </a:r>
          </a:p>
          <a:p>
            <a:pPr lvl="1" eaLnBrk="1" hangingPunct="1"/>
            <a:r>
              <a:rPr lang="en-US"/>
              <a:t>Extensive floor stock inventory</a:t>
            </a:r>
          </a:p>
          <a:p>
            <a:pPr lvl="1" eaLnBrk="1" hangingPunct="1"/>
            <a:r>
              <a:rPr lang="en-US"/>
              <a:t>Often staffed 24/7</a:t>
            </a:r>
          </a:p>
          <a:p>
            <a:pPr lvl="1" eaLnBrk="1" hangingPunct="1"/>
            <a:r>
              <a:rPr lang="en-US"/>
              <a:t>Diligent about infection control</a:t>
            </a:r>
          </a:p>
        </p:txBody>
      </p:sp>
      <p:pic>
        <p:nvPicPr>
          <p:cNvPr id="38918" name="Picture 4" descr="Ch01_Institution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943600" y="1500188"/>
            <a:ext cx="2971800" cy="20812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3315" name="Slide Number Placeholder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FD12F25D-4863-3E4C-8F01-22745D055052}" type="slidenum">
              <a:rPr lang="en-US"/>
              <a:pPr/>
              <a:t>2</a:t>
            </a:fld>
            <a:endParaRPr lang="en-US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Origins of Pharmacy Practice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sz="half" idx="1"/>
            <p:custDataLst>
              <p:tags r:id="rId5"/>
            </p:custDataLst>
          </p:nvPr>
        </p:nvSpPr>
        <p:spPr>
          <a:xfrm>
            <a:off x="1295400" y="1600200"/>
            <a:ext cx="7467600" cy="4525963"/>
          </a:xfrm>
        </p:spPr>
        <p:txBody>
          <a:bodyPr/>
          <a:lstStyle/>
          <a:p>
            <a:pPr eaLnBrk="1" hangingPunct="1"/>
            <a:r>
              <a:rPr lang="en-US"/>
              <a:t>Ancient Egyptians compiled lists of drugs known as</a:t>
            </a:r>
          </a:p>
          <a:p>
            <a:pPr lvl="1" eaLnBrk="1" hangingPunct="1"/>
            <a:r>
              <a:rPr lang="en-US"/>
              <a:t>Formularies</a:t>
            </a:r>
          </a:p>
          <a:p>
            <a:pPr lvl="1" eaLnBrk="1" hangingPunct="1"/>
            <a:r>
              <a:rPr lang="en-US"/>
              <a:t>Dispensatories</a:t>
            </a:r>
          </a:p>
          <a:p>
            <a:pPr lvl="1" eaLnBrk="1" hangingPunct="1"/>
            <a:r>
              <a:rPr lang="en-US"/>
              <a:t>Pharmacopeias</a:t>
            </a:r>
          </a:p>
          <a:p>
            <a:pPr eaLnBrk="1" hangingPunct="1"/>
            <a:r>
              <a:rPr lang="en-US"/>
              <a:t>Beginning of an </a:t>
            </a:r>
            <a:br>
              <a:rPr lang="en-US"/>
            </a:br>
            <a:r>
              <a:rPr lang="en-US"/>
              <a:t>empirical approach</a:t>
            </a:r>
            <a:br>
              <a:rPr lang="en-US"/>
            </a:br>
            <a:r>
              <a:rPr lang="en-US"/>
              <a:t>to medicine</a:t>
            </a:r>
          </a:p>
        </p:txBody>
      </p:sp>
      <p:pic>
        <p:nvPicPr>
          <p:cNvPr id="13318" name="Picture 4" descr="Ch01_Egypt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6027738" y="2438400"/>
            <a:ext cx="2582862" cy="327660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9A9257E5-CB7A-C240-A008-62FAFAC5A9D6}" type="slidenum">
              <a:rPr lang="en-US"/>
              <a:pPr/>
              <a:t>20</a:t>
            </a:fld>
            <a:endParaRPr lang="en-US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Terms to Remember</a:t>
            </a:r>
          </a:p>
        </p:txBody>
      </p:sp>
      <p:sp>
        <p:nvSpPr>
          <p:cNvPr id="1025027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 marL="0" indent="0" eaLnBrk="1" hangingPunct="1"/>
            <a:r>
              <a:rPr lang="en-US"/>
              <a:t>hospital pharmacy</a:t>
            </a:r>
          </a:p>
          <a:p>
            <a:pPr lvl="1" eaLnBrk="1" hangingPunct="1"/>
            <a:r>
              <a:rPr lang="en-US"/>
              <a:t>an institutional pharmacy that dispenses and prepares drugs and provides clinical services in a hospital setting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ACB29022-CA94-D840-BD68-3A4FC05FA246}" type="slidenum">
              <a:rPr lang="en-US"/>
              <a:pPr/>
              <a:t>21</a:t>
            </a:fld>
            <a:endParaRPr lang="en-US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Institutional Pharmacies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Home healthcare pharmacies</a:t>
            </a:r>
          </a:p>
          <a:p>
            <a:pPr lvl="1" eaLnBrk="1" hangingPunct="1"/>
            <a:r>
              <a:rPr lang="en-US" dirty="0"/>
              <a:t>Deliver services and supplies to patients at home</a:t>
            </a:r>
          </a:p>
          <a:p>
            <a:pPr lvl="1" eaLnBrk="1" hangingPunct="1"/>
            <a:r>
              <a:rPr lang="en-US" dirty="0"/>
              <a:t>Provide oral and IV meds</a:t>
            </a:r>
          </a:p>
          <a:p>
            <a:pPr lvl="1" eaLnBrk="1" hangingPunct="1"/>
            <a:r>
              <a:rPr lang="en-US" dirty="0"/>
              <a:t>Often available on </a:t>
            </a:r>
            <a:r>
              <a:rPr lang="en-US" dirty="0" smtClean="0"/>
              <a:t>24-hour </a:t>
            </a:r>
            <a:r>
              <a:rPr lang="en-US" dirty="0"/>
              <a:t>basis</a:t>
            </a:r>
          </a:p>
          <a:p>
            <a:pPr lvl="1" eaLnBrk="1" hangingPunct="1"/>
            <a:r>
              <a:rPr lang="en-US" dirty="0"/>
              <a:t>Must educate patient on safe use of meds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DD446D4F-17FA-0040-BB77-6EEC32EDF524}" type="slidenum">
              <a:rPr lang="en-US"/>
              <a:pPr/>
              <a:t>22</a:t>
            </a:fld>
            <a:endParaRPr lang="en-US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Terms to Remember</a:t>
            </a:r>
          </a:p>
        </p:txBody>
      </p:sp>
      <p:sp>
        <p:nvSpPr>
          <p:cNvPr id="1024003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/>
              <a:t>home healthcare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the delivery of medical, nursing, and pharmaceutical services and supplies to patients at home</a:t>
            </a:r>
            <a:br>
              <a:rPr lang="en-US"/>
            </a:br>
            <a:endParaRPr lang="en-US"/>
          </a:p>
          <a:p>
            <a:pPr marL="0" indent="0" eaLnBrk="1" hangingPunct="1">
              <a:lnSpc>
                <a:spcPct val="90000"/>
              </a:lnSpc>
            </a:pPr>
            <a:r>
              <a:rPr lang="en-US"/>
              <a:t>home healthcare pharmacy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a pharmacy that dispenses, prepares, and delivers drugs and medical supplies directly to the home of the patient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43011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5BF2BD4B-5BD4-7B4A-AD3A-21933BA60FFF}" type="slidenum">
              <a:rPr lang="en-US"/>
              <a:pPr/>
              <a:t>23</a:t>
            </a:fld>
            <a:endParaRPr lang="en-US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Institutional Pharmacies</a:t>
            </a:r>
          </a:p>
        </p:txBody>
      </p:sp>
      <p:sp>
        <p:nvSpPr>
          <p:cNvPr id="978947" name="Rectangle 3"/>
          <p:cNvSpPr>
            <a:spLocks noGrp="1" noChangeArrowheads="1"/>
          </p:cNvSpPr>
          <p:nvPr>
            <p:ph type="body" sz="half" idx="1"/>
            <p:custDataLst>
              <p:tags r:id="rId4"/>
            </p:custDataLst>
          </p:nvPr>
        </p:nvSpPr>
        <p:spPr>
          <a:xfrm>
            <a:off x="1295400" y="1600200"/>
            <a:ext cx="7391400" cy="2743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Long-term care facilities</a:t>
            </a:r>
          </a:p>
          <a:p>
            <a:pPr lvl="1" eaLnBrk="1" hangingPunct="1"/>
            <a:r>
              <a:rPr lang="en-US"/>
              <a:t>Higher level of care than home health care</a:t>
            </a:r>
          </a:p>
          <a:p>
            <a:pPr lvl="1" eaLnBrk="1" hangingPunct="1"/>
            <a:r>
              <a:rPr lang="en-US"/>
              <a:t>Some have in-house pharmacy</a:t>
            </a:r>
          </a:p>
          <a:p>
            <a:pPr lvl="1" eaLnBrk="1" hangingPunct="1"/>
            <a:r>
              <a:rPr lang="en-US"/>
              <a:t>Some contract with local pharmacy</a:t>
            </a:r>
          </a:p>
        </p:txBody>
      </p:sp>
      <p:pic>
        <p:nvPicPr>
          <p:cNvPr id="7" name="Picture 6" descr="slide35.jpg"/>
          <p:cNvPicPr>
            <a:picLocks noChangeAspect="1"/>
          </p:cNvPicPr>
          <p:nvPr/>
        </p:nvPicPr>
        <p:blipFill>
          <a:blip r:embed="rId7" cstate="print"/>
          <a:srcRect b="19018"/>
          <a:stretch>
            <a:fillRect/>
          </a:stretch>
        </p:blipFill>
        <p:spPr>
          <a:xfrm>
            <a:off x="5410200" y="4267200"/>
            <a:ext cx="3048000" cy="1852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2F468BF1-6D36-7747-9432-E437670365EC}" type="slidenum">
              <a:rPr lang="en-US"/>
              <a:pPr/>
              <a:t>24</a:t>
            </a:fld>
            <a:endParaRPr lang="en-US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Terms to Remember</a:t>
            </a:r>
          </a:p>
        </p:txBody>
      </p:sp>
      <p:sp>
        <p:nvSpPr>
          <p:cNvPr id="1026051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 marL="0" indent="0" eaLnBrk="1" hangingPunct="1"/>
            <a:r>
              <a:rPr lang="en-US"/>
              <a:t>long-term care facility</a:t>
            </a:r>
          </a:p>
          <a:p>
            <a:pPr lvl="1" eaLnBrk="1" hangingPunct="1"/>
            <a:r>
              <a:rPr lang="en-US"/>
              <a:t>an institution that provides care for geriatric and disabled patients; includes extended-care facility (ECF) and skilled-care facility (SCF)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2E82CC05-B595-1E44-9EB7-2EA4DE9F0324}" type="slidenum">
              <a:rPr lang="en-US"/>
              <a:pPr/>
              <a:t>25</a:t>
            </a:fld>
            <a:endParaRPr lang="en-US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1295400" y="152400"/>
            <a:ext cx="7391400" cy="1143000"/>
          </a:xfrm>
        </p:spPr>
        <p:txBody>
          <a:bodyPr/>
          <a:lstStyle/>
          <a:p>
            <a:pPr eaLnBrk="1" hangingPunct="1"/>
            <a:r>
              <a:rPr lang="en-US"/>
              <a:t>Institutional Pharmacies</a:t>
            </a: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295400" y="1447800"/>
            <a:ext cx="7391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Managed-care pharmacy services </a:t>
            </a:r>
          </a:p>
          <a:p>
            <a:pPr lvl="1" eaLnBrk="1" hangingPunct="1"/>
            <a:r>
              <a:rPr lang="en-US"/>
              <a:t>Encourage health maintenance</a:t>
            </a:r>
          </a:p>
          <a:p>
            <a:pPr lvl="1" eaLnBrk="1" hangingPunct="1"/>
            <a:r>
              <a:rPr lang="en-US"/>
              <a:t>Usually have an approved drug list, or </a:t>
            </a:r>
            <a:r>
              <a:rPr lang="en-US" b="1"/>
              <a:t>formulary</a:t>
            </a:r>
          </a:p>
          <a:p>
            <a:pPr lvl="1" eaLnBrk="1" hangingPunct="1"/>
            <a:r>
              <a:rPr lang="en-US"/>
              <a:t>Often have a tiered pricing plan</a:t>
            </a:r>
          </a:p>
          <a:p>
            <a:pPr lvl="2" eaLnBrk="1" hangingPunct="1"/>
            <a:r>
              <a:rPr lang="en-US"/>
              <a:t>Lowest price for generic drug</a:t>
            </a:r>
          </a:p>
          <a:p>
            <a:pPr lvl="2" eaLnBrk="1" hangingPunct="1"/>
            <a:r>
              <a:rPr lang="en-US"/>
              <a:t>Higher price for “preferred” brand name drug</a:t>
            </a:r>
          </a:p>
          <a:p>
            <a:pPr lvl="2" eaLnBrk="1" hangingPunct="1"/>
            <a:r>
              <a:rPr lang="en-US"/>
              <a:t>Highest price for “nonpreferred” brand name drug</a:t>
            </a:r>
          </a:p>
          <a:p>
            <a:pPr lvl="1" eaLnBrk="1" hangingPunct="1"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D57B6E86-7FD7-204D-A7DF-AB20CC057376}" type="slidenum">
              <a:rPr lang="en-US"/>
              <a:pPr/>
              <a:t>26</a:t>
            </a:fld>
            <a:endParaRPr lang="en-US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Terms to Remember</a:t>
            </a:r>
          </a:p>
        </p:txBody>
      </p:sp>
      <p:sp>
        <p:nvSpPr>
          <p:cNvPr id="1027075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600200" y="1600200"/>
            <a:ext cx="7086600" cy="4572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en-US"/>
              <a:t>managed care</a:t>
            </a:r>
          </a:p>
          <a:p>
            <a:pPr lvl="1" eaLnBrk="1" hangingPunct="1">
              <a:lnSpc>
                <a:spcPct val="80000"/>
              </a:lnSpc>
            </a:pPr>
            <a:r>
              <a:rPr lang="en-US"/>
              <a:t>a type of health insurance system that emphasizes keeping the patient healthy or diseases controlled in order to reduce healthcare costs</a:t>
            </a:r>
            <a:r>
              <a:rPr lang="en-US" sz="2400"/>
              <a:t/>
            </a:r>
            <a:br>
              <a:rPr lang="en-US" sz="2400"/>
            </a:br>
            <a:endParaRPr lang="en-US" sz="2400"/>
          </a:p>
          <a:p>
            <a:pPr marL="0" indent="0" eaLnBrk="1" hangingPunct="1">
              <a:lnSpc>
                <a:spcPct val="80000"/>
              </a:lnSpc>
            </a:pPr>
            <a:r>
              <a:rPr lang="en-US"/>
              <a:t>health maintenance organization (HMO)</a:t>
            </a:r>
          </a:p>
          <a:p>
            <a:pPr lvl="1" eaLnBrk="1" hangingPunct="1">
              <a:lnSpc>
                <a:spcPct val="80000"/>
              </a:lnSpc>
            </a:pPr>
            <a:r>
              <a:rPr lang="en-US"/>
              <a:t>an organization that provides health insurance using a managed care model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F26E0F21-BF69-0142-8013-362F7E7DCE68}" type="slidenum">
              <a:rPr lang="en-US"/>
              <a:pPr/>
              <a:t>27</a:t>
            </a:fld>
            <a:endParaRPr lang="en-US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Terms to Remember</a:t>
            </a:r>
          </a:p>
        </p:txBody>
      </p:sp>
      <p:sp>
        <p:nvSpPr>
          <p:cNvPr id="1030147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 marL="0" indent="0" eaLnBrk="1" hangingPunct="1"/>
            <a:r>
              <a:rPr lang="en-US"/>
              <a:t>formulary</a:t>
            </a:r>
          </a:p>
          <a:p>
            <a:pPr lvl="1" eaLnBrk="1" hangingPunct="1"/>
            <a:r>
              <a:rPr lang="en-US"/>
              <a:t>a list of drugs that have been preapproved for use by a committee of health professionals; used in hospitals, in managed care, and by many insurance providers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49155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8F3B5E47-4AA7-3242-A961-F9C8910F2A89}" type="slidenum">
              <a:rPr lang="en-US"/>
              <a:pPr/>
              <a:t>28</a:t>
            </a:fld>
            <a:endParaRPr lang="en-US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Institutional Pharmacies</a:t>
            </a:r>
          </a:p>
        </p:txBody>
      </p:sp>
      <p:sp>
        <p:nvSpPr>
          <p:cNvPr id="980995" name="Rectangle 3"/>
          <p:cNvSpPr>
            <a:spLocks noGrp="1" noChangeArrowheads="1"/>
          </p:cNvSpPr>
          <p:nvPr>
            <p:ph type="body" sz="half" idx="1"/>
            <p:custDataLst>
              <p:tags r:id="rId4"/>
            </p:custDataLst>
          </p:nvPr>
        </p:nvSpPr>
        <p:spPr>
          <a:xfrm>
            <a:off x="1066800" y="1600200"/>
            <a:ext cx="4267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Nuclear pharmacies </a:t>
            </a:r>
          </a:p>
          <a:p>
            <a:pPr marL="685800" lvl="1" indent="-342900" eaLnBrk="1" hangingPunct="1"/>
            <a:r>
              <a:rPr lang="en-US" dirty="0"/>
              <a:t>Dispense radioactive pharmaceuticals</a:t>
            </a:r>
          </a:p>
          <a:p>
            <a:pPr marL="685800" lvl="1" indent="-342900" eaLnBrk="1" hangingPunct="1"/>
            <a:r>
              <a:rPr lang="en-US" dirty="0"/>
              <a:t>Require specialized equipment, training, and certifications</a:t>
            </a:r>
          </a:p>
          <a:p>
            <a:pPr marL="685800" lvl="1" indent="-342900" eaLnBrk="1" hangingPunct="1"/>
            <a:r>
              <a:rPr lang="en-US" dirty="0"/>
              <a:t>Usually located </a:t>
            </a:r>
            <a:r>
              <a:rPr lang="en-US" dirty="0" smtClean="0"/>
              <a:t>off site</a:t>
            </a:r>
            <a:endParaRPr lang="en-US" dirty="0"/>
          </a:p>
        </p:txBody>
      </p:sp>
      <p:pic>
        <p:nvPicPr>
          <p:cNvPr id="49158" name="Picture 4" descr="Ch01_Nucle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 b="15625"/>
          <a:stretch>
            <a:fillRect/>
          </a:stretch>
        </p:blipFill>
        <p:spPr>
          <a:xfrm>
            <a:off x="5257800" y="1447800"/>
            <a:ext cx="3733800" cy="28305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3C5A707C-E3DB-4B4D-BFE3-907ADCE6BB9D}" type="slidenum">
              <a:rPr lang="en-US"/>
              <a:pPr/>
              <a:t>29</a:t>
            </a:fld>
            <a:endParaRPr lang="en-U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Terms to Remember</a:t>
            </a:r>
          </a:p>
        </p:txBody>
      </p:sp>
      <p:sp>
        <p:nvSpPr>
          <p:cNvPr id="1029123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 marL="0" indent="0" eaLnBrk="1" hangingPunct="1"/>
            <a:r>
              <a:rPr lang="en-US"/>
              <a:t>nuclear pharmacy</a:t>
            </a:r>
          </a:p>
          <a:p>
            <a:pPr lvl="1" eaLnBrk="1" hangingPunct="1"/>
            <a:r>
              <a:rPr lang="en-US"/>
              <a:t>a specialized practice that compounds and dispenses sterile radioactive pharmaceuticals to diagnose or treat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EF429A33-E9CD-9E43-B30C-7231F01EE394}" type="slidenum">
              <a:rPr lang="en-US"/>
              <a:pPr/>
              <a:t>3</a:t>
            </a:fld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Origins of Pharmacy Practice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Greeks first took a scientific approach to medicine.</a:t>
            </a:r>
          </a:p>
          <a:p>
            <a:pPr eaLnBrk="1" hangingPunct="1"/>
            <a:r>
              <a:rPr lang="en-US" i="1"/>
              <a:t>Pharmacy</a:t>
            </a:r>
            <a:r>
              <a:rPr lang="en-US"/>
              <a:t> comes from the ancient Greek </a:t>
            </a:r>
            <a:r>
              <a:rPr lang="en-US" i="1"/>
              <a:t>pharmakon</a:t>
            </a:r>
            <a:r>
              <a:rPr lang="en-US"/>
              <a:t>, meaning</a:t>
            </a:r>
          </a:p>
          <a:p>
            <a:pPr lvl="1" eaLnBrk="1" hangingPunct="1"/>
            <a:r>
              <a:rPr lang="en-US"/>
              <a:t>Drug</a:t>
            </a:r>
          </a:p>
          <a:p>
            <a:pPr lvl="1" eaLnBrk="1" hangingPunct="1"/>
            <a:r>
              <a:rPr lang="en-US"/>
              <a:t>Remedy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5AE21075-F709-2C4A-9956-DE8044CC781A}" type="slidenum">
              <a:rPr lang="en-US"/>
              <a:pPr/>
              <a:t>30</a:t>
            </a:fld>
            <a:endParaRPr lang="en-US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The Pharmacist</a:t>
            </a:r>
          </a:p>
        </p:txBody>
      </p:sp>
      <p:sp>
        <p:nvSpPr>
          <p:cNvPr id="989187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Evolution of the Pharmacist’s Role</a:t>
            </a:r>
          </a:p>
          <a:p>
            <a:pPr eaLnBrk="1" hangingPunct="1"/>
            <a:r>
              <a:rPr lang="en-US"/>
              <a:t>The Role of the Pharmacist</a:t>
            </a:r>
          </a:p>
          <a:p>
            <a:pPr eaLnBrk="1" hangingPunct="1"/>
            <a:r>
              <a:rPr lang="en-US"/>
              <a:t>Education and Licensing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96C98A4F-280F-4D4F-9AE2-F27A9F2FA7C4}" type="slidenum">
              <a:rPr lang="en-US"/>
              <a:pPr/>
              <a:t>31</a:t>
            </a:fld>
            <a:endParaRPr lang="en-US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Terms to Remember</a:t>
            </a:r>
          </a:p>
        </p:txBody>
      </p:sp>
      <p:sp>
        <p:nvSpPr>
          <p:cNvPr id="1041411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 marL="0" indent="0" eaLnBrk="1" hangingPunct="1"/>
            <a:r>
              <a:rPr lang="en-US"/>
              <a:t>pharmacist</a:t>
            </a:r>
          </a:p>
          <a:p>
            <a:pPr lvl="1" eaLnBrk="1" hangingPunct="1"/>
            <a:r>
              <a:rPr lang="en-US"/>
              <a:t>one who is licensed to prepare and dispense medications, counsel patients, and monitor outcomes pursuant to a prescription from a licensed health professional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04B13D35-DC74-8545-B64E-615A0B13A250}" type="slidenum">
              <a:rPr lang="en-US"/>
              <a:pPr/>
              <a:t>32</a:t>
            </a:fld>
            <a:endParaRPr lang="en-US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Evolution of the </a:t>
            </a:r>
            <a:br>
              <a:rPr lang="en-US"/>
            </a:br>
            <a:r>
              <a:rPr lang="en-US"/>
              <a:t>Pharmacist’s Role</a:t>
            </a:r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Four stages in the twentieth century</a:t>
            </a:r>
          </a:p>
          <a:p>
            <a:pPr lvl="1" eaLnBrk="1" hangingPunct="1"/>
            <a:r>
              <a:rPr lang="en-US"/>
              <a:t>Traditional era</a:t>
            </a:r>
          </a:p>
          <a:p>
            <a:pPr lvl="1" eaLnBrk="1" hangingPunct="1"/>
            <a:r>
              <a:rPr lang="en-US"/>
              <a:t>Scientific era</a:t>
            </a:r>
          </a:p>
          <a:p>
            <a:pPr lvl="1" eaLnBrk="1" hangingPunct="1"/>
            <a:r>
              <a:rPr lang="en-US"/>
              <a:t>Clinical era</a:t>
            </a:r>
          </a:p>
          <a:p>
            <a:pPr lvl="1" eaLnBrk="1" hangingPunct="1"/>
            <a:r>
              <a:rPr lang="en-US"/>
              <a:t>Pharmaceutical care 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54275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28171E1A-E4D9-1D46-A128-AAAE5247378B}" type="slidenum">
              <a:rPr lang="en-US"/>
              <a:pPr/>
              <a:t>33</a:t>
            </a:fld>
            <a:endParaRPr lang="en-US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Evolution of the </a:t>
            </a:r>
            <a:br>
              <a:rPr lang="en-US"/>
            </a:br>
            <a:r>
              <a:rPr lang="en-US"/>
              <a:t>Pharmacist’s Role</a:t>
            </a:r>
          </a:p>
        </p:txBody>
      </p:sp>
      <p:sp>
        <p:nvSpPr>
          <p:cNvPr id="991235" name="Rectangle 3"/>
          <p:cNvSpPr>
            <a:spLocks noGrp="1" noChangeArrowheads="1"/>
          </p:cNvSpPr>
          <p:nvPr>
            <p:ph type="body" sz="half" idx="1"/>
            <p:custDataLst>
              <p:tags r:id="rId4"/>
            </p:custDataLst>
          </p:nvPr>
        </p:nvSpPr>
        <p:spPr>
          <a:xfrm>
            <a:off x="1295400" y="1600200"/>
            <a:ext cx="7391400" cy="2590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Traditional era (pre</a:t>
            </a:r>
            <a:r>
              <a:rPr lang="en-US" dirty="0">
                <a:ea typeface="Arial" pitchFamily="-108" charset="0"/>
                <a:cs typeface="Arial" pitchFamily="-108" charset="0"/>
              </a:rPr>
              <a:t>−</a:t>
            </a:r>
            <a:r>
              <a:rPr lang="en-US" dirty="0"/>
              <a:t>World War II)</a:t>
            </a:r>
          </a:p>
          <a:p>
            <a:pPr lvl="1" eaLnBrk="1" hangingPunct="1"/>
            <a:r>
              <a:rPr lang="en-US" dirty="0"/>
              <a:t>Focus on natural botanicals</a:t>
            </a:r>
          </a:p>
          <a:p>
            <a:pPr lvl="1" eaLnBrk="1" hangingPunct="1"/>
            <a:r>
              <a:rPr lang="en-US" dirty="0"/>
              <a:t>Drugs compounded by pharmacist</a:t>
            </a:r>
          </a:p>
          <a:p>
            <a:pPr lvl="1" eaLnBrk="1" hangingPunct="1"/>
            <a:r>
              <a:rPr lang="en-US" dirty="0"/>
              <a:t>Training emphasized </a:t>
            </a:r>
            <a:r>
              <a:rPr lang="en-US" dirty="0" err="1" smtClean="0"/>
              <a:t>pharmacognosy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400" dirty="0" smtClean="0"/>
              <a:t>which is </a:t>
            </a:r>
            <a:r>
              <a:rPr lang="en-US" sz="2400" dirty="0" smtClean="0"/>
              <a:t>the </a:t>
            </a:r>
            <a:r>
              <a:rPr lang="en-US" sz="2400" dirty="0" smtClean="0"/>
              <a:t>study of medicinal and/or pharmaceutical substances derived from natural sources such as plants, fungi, and animals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56323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C0BFCDB0-FD6F-FA4C-B0B7-D2E6428AB82D}" type="slidenum">
              <a:rPr lang="en-US"/>
              <a:pPr/>
              <a:t>34</a:t>
            </a:fld>
            <a:endParaRPr lang="en-US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Evolution of the </a:t>
            </a:r>
            <a:br>
              <a:rPr lang="en-US"/>
            </a:br>
            <a:r>
              <a:rPr lang="en-US"/>
              <a:t>Pharmacist’s Role</a:t>
            </a:r>
          </a:p>
        </p:txBody>
      </p:sp>
      <p:sp>
        <p:nvSpPr>
          <p:cNvPr id="993283" name="Rectangle 3"/>
          <p:cNvSpPr>
            <a:spLocks noGrp="1" noChangeArrowheads="1"/>
          </p:cNvSpPr>
          <p:nvPr>
            <p:ph type="body" sz="half" idx="1"/>
            <p:custDataLst>
              <p:tags r:id="rId4"/>
            </p:custDataLst>
          </p:nvPr>
        </p:nvSpPr>
        <p:spPr>
          <a:xfrm>
            <a:off x="1295400" y="1600200"/>
            <a:ext cx="7391400" cy="4191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Scientific era (post</a:t>
            </a:r>
            <a:r>
              <a:rPr lang="en-US">
                <a:ea typeface="Arial" pitchFamily="-108" charset="0"/>
                <a:cs typeface="Arial" pitchFamily="-108" charset="0"/>
              </a:rPr>
              <a:t>−</a:t>
            </a:r>
            <a:r>
              <a:rPr lang="en-US"/>
              <a:t>World War II)</a:t>
            </a:r>
          </a:p>
          <a:p>
            <a:pPr lvl="1" eaLnBrk="1" hangingPunct="1"/>
            <a:r>
              <a:rPr lang="en-US"/>
              <a:t>Rise of pharmaceutical industry</a:t>
            </a:r>
          </a:p>
          <a:p>
            <a:pPr lvl="1" eaLnBrk="1" hangingPunct="1"/>
            <a:r>
              <a:rPr lang="en-US"/>
              <a:t>New drugs synthesized and mass-produced</a:t>
            </a:r>
          </a:p>
          <a:p>
            <a:pPr lvl="1" eaLnBrk="1" hangingPunct="1"/>
            <a:r>
              <a:rPr lang="en-US"/>
              <a:t>Pharmacist more of a retailer</a:t>
            </a:r>
          </a:p>
          <a:p>
            <a:pPr lvl="1" eaLnBrk="1" hangingPunct="1"/>
            <a:r>
              <a:rPr lang="en-US"/>
              <a:t>Educational focus on pharmacology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3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8BFE4003-7F57-604E-B1F7-714E89C366A5}" type="slidenum">
              <a:rPr lang="en-US"/>
              <a:pPr/>
              <a:t>35</a:t>
            </a:fld>
            <a:endParaRPr lang="en-US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Terms to Remember</a:t>
            </a:r>
          </a:p>
        </p:txBody>
      </p:sp>
      <p:sp>
        <p:nvSpPr>
          <p:cNvPr id="1044483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 marL="0" indent="0" eaLnBrk="1" hangingPunct="1"/>
            <a:r>
              <a:rPr lang="en-US"/>
              <a:t>pharmacology</a:t>
            </a:r>
          </a:p>
          <a:p>
            <a:pPr lvl="1" eaLnBrk="1" hangingPunct="1"/>
            <a:r>
              <a:rPr lang="en-US"/>
              <a:t>the scientific study of drugs and their mechanisms of action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58371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5850BC13-4AC7-4C45-817A-1675CEB87B26}" type="slidenum">
              <a:rPr lang="en-US"/>
              <a:pPr/>
              <a:t>36</a:t>
            </a:fld>
            <a:endParaRPr lang="en-US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Evolution of the </a:t>
            </a:r>
            <a:br>
              <a:rPr lang="en-US"/>
            </a:br>
            <a:r>
              <a:rPr lang="en-US"/>
              <a:t>Pharmacist’s Role</a:t>
            </a:r>
          </a:p>
        </p:txBody>
      </p:sp>
      <p:sp>
        <p:nvSpPr>
          <p:cNvPr id="994307" name="Rectangle 3"/>
          <p:cNvSpPr>
            <a:spLocks noGrp="1" noChangeArrowheads="1"/>
          </p:cNvSpPr>
          <p:nvPr>
            <p:ph type="body" sz="half" idx="1"/>
            <p:custDataLst>
              <p:tags r:id="rId4"/>
            </p:custDataLst>
          </p:nvPr>
        </p:nvSpPr>
        <p:spPr>
          <a:xfrm>
            <a:off x="1295400" y="1600200"/>
            <a:ext cx="7391400" cy="4191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Clinical era (early 1960s)</a:t>
            </a:r>
          </a:p>
          <a:p>
            <a:pPr lvl="1" eaLnBrk="1" hangingPunct="1"/>
            <a:r>
              <a:rPr lang="en-US"/>
              <a:t>Some felt focus had shifted too far toward basic scientific knowledge.</a:t>
            </a:r>
          </a:p>
          <a:p>
            <a:pPr lvl="1" eaLnBrk="1" hangingPunct="1"/>
            <a:r>
              <a:rPr lang="en-US"/>
              <a:t>Millis Commission emphasized clinical role of pharmacists.</a:t>
            </a:r>
          </a:p>
          <a:p>
            <a:pPr lvl="1" eaLnBrk="1" hangingPunct="1"/>
            <a:r>
              <a:rPr lang="en-US"/>
              <a:t>Profession became more patient-oriented.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3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59395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939698B2-A3DE-7E49-B81B-3A2DD3C129C9}" type="slidenum">
              <a:rPr lang="en-US"/>
              <a:pPr/>
              <a:t>37</a:t>
            </a:fld>
            <a:endParaRPr lang="en-US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Terms to Remember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 marL="0" indent="0" eaLnBrk="1" hangingPunct="1"/>
            <a:r>
              <a:rPr lang="en-US"/>
              <a:t>pharmaceutics</a:t>
            </a:r>
          </a:p>
          <a:p>
            <a:pPr lvl="1" eaLnBrk="1" hangingPunct="1"/>
            <a:r>
              <a:rPr lang="en-US"/>
              <a:t>the study of the release characteristics of specific drug dosage forms</a:t>
            </a:r>
            <a:br>
              <a:rPr lang="en-US"/>
            </a:br>
            <a:endParaRPr lang="en-US"/>
          </a:p>
          <a:p>
            <a:pPr marL="0" indent="0" eaLnBrk="1" hangingPunct="1"/>
            <a:r>
              <a:rPr lang="en-US"/>
              <a:t>pharmacokinetics</a:t>
            </a:r>
          </a:p>
          <a:p>
            <a:pPr lvl="1" eaLnBrk="1" hangingPunct="1"/>
            <a:r>
              <a:rPr lang="en-US"/>
              <a:t>individualized doses of drugs based on absorption, distribution, metabolism, and elimination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3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B85A39CA-6A04-9544-99D8-8B2987900E23}" type="slidenum">
              <a:rPr lang="en-US"/>
              <a:pPr/>
              <a:t>38</a:t>
            </a:fld>
            <a:endParaRPr lang="en-US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Terms to Remember</a:t>
            </a:r>
          </a:p>
        </p:txBody>
      </p:sp>
      <p:sp>
        <p:nvSpPr>
          <p:cNvPr id="1040387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 marL="0" indent="0" eaLnBrk="1" hangingPunct="1"/>
            <a:r>
              <a:rPr lang="en-US"/>
              <a:t>therapeutics</a:t>
            </a:r>
          </a:p>
          <a:p>
            <a:pPr lvl="1" eaLnBrk="1" hangingPunct="1"/>
            <a:r>
              <a:rPr lang="en-US"/>
              <a:t>the study of applying pharmacology to the treatment of illness and disease states</a:t>
            </a:r>
            <a:br>
              <a:rPr lang="en-US"/>
            </a:br>
            <a:endParaRPr lang="en-US"/>
          </a:p>
          <a:p>
            <a:pPr marL="0" indent="0" eaLnBrk="1" hangingPunct="1"/>
            <a:r>
              <a:rPr lang="en-US"/>
              <a:t>pathophysiology</a:t>
            </a:r>
          </a:p>
          <a:p>
            <a:pPr lvl="1" eaLnBrk="1" hangingPunct="1"/>
            <a:r>
              <a:rPr lang="en-US"/>
              <a:t>the study of disease and illnesses affecting the normal function of the body</a:t>
            </a:r>
          </a:p>
          <a:p>
            <a:pPr marL="0" indent="0"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61443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6D6A1160-A65C-F541-B8CA-1134F141E3DA}" type="slidenum">
              <a:rPr lang="en-US"/>
              <a:pPr/>
              <a:t>39</a:t>
            </a:fld>
            <a:endParaRPr lang="en-US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Evolution of the </a:t>
            </a:r>
            <a:br>
              <a:rPr lang="en-US"/>
            </a:br>
            <a:r>
              <a:rPr lang="en-US"/>
              <a:t>Pharmacist’s Role</a:t>
            </a:r>
          </a:p>
        </p:txBody>
      </p:sp>
      <p:sp>
        <p:nvSpPr>
          <p:cNvPr id="995331" name="Rectangle 3"/>
          <p:cNvSpPr>
            <a:spLocks noGrp="1" noChangeArrowheads="1"/>
          </p:cNvSpPr>
          <p:nvPr>
            <p:ph type="body" sz="half" idx="1"/>
            <p:custDataLst>
              <p:tags r:id="rId4"/>
            </p:custDataLst>
          </p:nvPr>
        </p:nvSpPr>
        <p:spPr>
          <a:xfrm>
            <a:off x="1295400" y="1600200"/>
            <a:ext cx="7391400" cy="2590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Pharmaceutical care era (1990s)</a:t>
            </a:r>
          </a:p>
          <a:p>
            <a:pPr lvl="1" eaLnBrk="1" hangingPunct="1"/>
            <a:r>
              <a:rPr lang="en-US"/>
              <a:t>Expanded patient-oriented focus</a:t>
            </a:r>
          </a:p>
          <a:p>
            <a:pPr lvl="1" eaLnBrk="1" hangingPunct="1"/>
            <a:r>
              <a:rPr lang="en-US"/>
              <a:t>Updated profession mission to include</a:t>
            </a:r>
          </a:p>
          <a:p>
            <a:pPr lvl="2" eaLnBrk="1" hangingPunct="1"/>
            <a:r>
              <a:rPr lang="en-US"/>
              <a:t>Patient counseling</a:t>
            </a:r>
          </a:p>
          <a:p>
            <a:pPr lvl="2" eaLnBrk="1" hangingPunct="1"/>
            <a:r>
              <a:rPr lang="en-US"/>
              <a:t>Medication monitoring</a:t>
            </a:r>
          </a:p>
        </p:txBody>
      </p:sp>
      <p:pic>
        <p:nvPicPr>
          <p:cNvPr id="61446" name="Picture 5" descr="Ch01_PharmCa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248400" y="3429000"/>
            <a:ext cx="1763713" cy="2667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5CBB247B-6A4D-9D44-9BA5-031F05B09D49}" type="slidenum">
              <a:rPr lang="en-US"/>
              <a:pPr/>
              <a:t>4</a:t>
            </a:fld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Origins of Pharmacy Practice</a:t>
            </a:r>
          </a:p>
        </p:txBody>
      </p:sp>
      <p:sp>
        <p:nvSpPr>
          <p:cNvPr id="964611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Hippocrates </a:t>
            </a:r>
          </a:p>
          <a:p>
            <a:pPr lvl="1" eaLnBrk="1" hangingPunct="1"/>
            <a:r>
              <a:rPr lang="en-US"/>
              <a:t>“Father of medicine”</a:t>
            </a:r>
          </a:p>
          <a:p>
            <a:pPr lvl="1" eaLnBrk="1" hangingPunct="1"/>
            <a:r>
              <a:rPr lang="en-US"/>
              <a:t>Believed illness was physical rather than spiritual</a:t>
            </a:r>
          </a:p>
          <a:p>
            <a:pPr lvl="1" eaLnBrk="1" hangingPunct="1"/>
            <a:r>
              <a:rPr lang="en-US"/>
              <a:t>Used scientific principles to</a:t>
            </a:r>
          </a:p>
          <a:p>
            <a:pPr lvl="2" eaLnBrk="1" hangingPunct="1"/>
            <a:r>
              <a:rPr lang="en-US"/>
              <a:t>Identify disease</a:t>
            </a:r>
          </a:p>
          <a:p>
            <a:pPr lvl="2" eaLnBrk="1" hangingPunct="1"/>
            <a:r>
              <a:rPr lang="en-US"/>
              <a:t>Determine the cause of disease</a:t>
            </a:r>
          </a:p>
          <a:p>
            <a:pPr lvl="2" eaLnBrk="1" hangingPunct="1"/>
            <a:r>
              <a:rPr lang="en-US"/>
              <a:t>Treat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3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142AF0CA-971B-D64D-9225-68EFAE8B02F0}" type="slidenum">
              <a:rPr lang="en-US"/>
              <a:pPr/>
              <a:t>40</a:t>
            </a:fld>
            <a:endParaRPr lang="en-US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Terms to Remember</a:t>
            </a:r>
          </a:p>
        </p:txBody>
      </p:sp>
      <p:sp>
        <p:nvSpPr>
          <p:cNvPr id="1042435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 marL="0" indent="0" eaLnBrk="1" hangingPunct="1"/>
            <a:r>
              <a:rPr lang="en-US"/>
              <a:t>pharmaceutical care</a:t>
            </a:r>
          </a:p>
          <a:p>
            <a:pPr lvl="1" eaLnBrk="1" hangingPunct="1"/>
            <a:r>
              <a:rPr lang="en-US"/>
              <a:t>a philosophy of care that expanded the pharmacist’s role to include appropriate medication use to achieve positive  outcomes with prescribed drug therapy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64515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9F8E46E6-2D9C-A842-8F96-C9464519B561}" type="slidenum">
              <a:rPr lang="en-US"/>
              <a:pPr/>
              <a:t>41</a:t>
            </a:fld>
            <a:endParaRPr lang="en-U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The Role of the Pharmacist</a:t>
            </a:r>
          </a:p>
        </p:txBody>
      </p:sp>
      <p:sp>
        <p:nvSpPr>
          <p:cNvPr id="996355" name="Rectangle 3"/>
          <p:cNvSpPr>
            <a:spLocks noGrp="1" noChangeArrowheads="1"/>
          </p:cNvSpPr>
          <p:nvPr>
            <p:ph type="body" sz="half" idx="1"/>
            <p:custDataLst>
              <p:tags r:id="rId4"/>
            </p:custDataLst>
          </p:nvPr>
        </p:nvSpPr>
        <p:spPr>
          <a:xfrm>
            <a:off x="1295400" y="1600200"/>
            <a:ext cx="7391400" cy="4343400"/>
          </a:xfrm>
        </p:spPr>
        <p:txBody>
          <a:bodyPr/>
          <a:lstStyle/>
          <a:p>
            <a:pPr eaLnBrk="1" hangingPunct="1"/>
            <a:r>
              <a:rPr lang="en-US"/>
              <a:t>Traditional focus was compounding</a:t>
            </a:r>
          </a:p>
          <a:p>
            <a:pPr eaLnBrk="1" hangingPunct="1"/>
            <a:r>
              <a:rPr lang="en-US"/>
              <a:t>Pharmacist now spends more time</a:t>
            </a:r>
          </a:p>
          <a:p>
            <a:pPr lvl="1" eaLnBrk="1" hangingPunct="1"/>
            <a:r>
              <a:rPr lang="en-US"/>
              <a:t>Gathering patient information</a:t>
            </a:r>
          </a:p>
          <a:p>
            <a:pPr lvl="1" eaLnBrk="1" hangingPunct="1"/>
            <a:r>
              <a:rPr lang="en-US"/>
              <a:t>Advising and informing patients</a:t>
            </a:r>
          </a:p>
          <a:p>
            <a:pPr lvl="1" eaLnBrk="1" hangingPunct="1"/>
            <a:r>
              <a:rPr lang="en-US"/>
              <a:t>Monitoring drug interactions and responses</a:t>
            </a:r>
          </a:p>
          <a:p>
            <a:pPr lvl="1" eaLnBrk="1" hangingPunct="1"/>
            <a:r>
              <a:rPr lang="en-US"/>
              <a:t>Providing drug information to other healthcare professionals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65539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7EFCF81A-86E5-6141-BD4F-832C45701431}" type="slidenum">
              <a:rPr lang="en-US"/>
              <a:pPr/>
              <a:t>42</a:t>
            </a:fld>
            <a:endParaRPr lang="en-US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1295400" y="152400"/>
            <a:ext cx="7391400" cy="1143000"/>
          </a:xfrm>
        </p:spPr>
        <p:txBody>
          <a:bodyPr/>
          <a:lstStyle/>
          <a:p>
            <a:pPr eaLnBrk="1" hangingPunct="1"/>
            <a:r>
              <a:rPr lang="en-US"/>
              <a:t>The Role of the Pharmacist</a:t>
            </a:r>
          </a:p>
        </p:txBody>
      </p:sp>
      <p:sp>
        <p:nvSpPr>
          <p:cNvPr id="997379" name="Rectangle 3"/>
          <p:cNvSpPr>
            <a:spLocks noGrp="1" noChangeArrowheads="1"/>
          </p:cNvSpPr>
          <p:nvPr>
            <p:ph type="body" sz="half" idx="1"/>
            <p:custDataLst>
              <p:tags r:id="rId4"/>
            </p:custDataLst>
          </p:nvPr>
        </p:nvSpPr>
        <p:spPr>
          <a:xfrm>
            <a:off x="1066800" y="1371600"/>
            <a:ext cx="5105400" cy="4343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/>
              <a:t>In addition to dispensing drugs, </a:t>
            </a:r>
            <a:r>
              <a:rPr lang="en-US" dirty="0" smtClean="0"/>
              <a:t>the community pharmacist</a:t>
            </a:r>
            <a:endParaRPr lang="en-US" dirty="0"/>
          </a:p>
          <a:p>
            <a:pPr lvl="1" eaLnBrk="1" hangingPunct="1"/>
            <a:r>
              <a:rPr lang="en-US" sz="2400" dirty="0" smtClean="0"/>
              <a:t>Creates </a:t>
            </a:r>
            <a:r>
              <a:rPr lang="en-US" sz="2400" dirty="0"/>
              <a:t>patient care initiatives to identify and prevent disease</a:t>
            </a:r>
          </a:p>
          <a:p>
            <a:pPr lvl="1" eaLnBrk="1" hangingPunct="1"/>
            <a:r>
              <a:rPr lang="en-US" sz="2400" dirty="0"/>
              <a:t>Administers immunizations, such as flu shots</a:t>
            </a:r>
          </a:p>
          <a:p>
            <a:pPr lvl="1" eaLnBrk="1" hangingPunct="1"/>
            <a:r>
              <a:rPr lang="en-US" sz="2400" dirty="0"/>
              <a:t>Screens and educates patients regarding high blood pressure, diabetes, etc.</a:t>
            </a:r>
          </a:p>
        </p:txBody>
      </p:sp>
      <p:pic>
        <p:nvPicPr>
          <p:cNvPr id="65542" name="Picture 4" descr="Ch01_FluShot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096000" y="3733800"/>
            <a:ext cx="2762250" cy="19796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 dirty="0"/>
              <a:t>© Paradigm Publishing, Inc.</a:t>
            </a:r>
          </a:p>
        </p:txBody>
      </p:sp>
      <p:sp>
        <p:nvSpPr>
          <p:cNvPr id="66563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CA9DB367-9BAA-784A-A86E-30501A45CD1C}" type="slidenum">
              <a:rPr lang="en-US"/>
              <a:pPr/>
              <a:t>43</a:t>
            </a:fld>
            <a:endParaRPr lang="en-US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The Role of the Pharmacist</a:t>
            </a:r>
          </a:p>
        </p:txBody>
      </p:sp>
      <p:sp>
        <p:nvSpPr>
          <p:cNvPr id="998403" name="Rectangle 3"/>
          <p:cNvSpPr>
            <a:spLocks noGrp="1" noChangeArrowheads="1"/>
          </p:cNvSpPr>
          <p:nvPr>
            <p:ph type="body" sz="half" idx="1"/>
            <p:custDataLst>
              <p:tags r:id="rId4"/>
            </p:custDataLst>
          </p:nvPr>
        </p:nvSpPr>
        <p:spPr>
          <a:xfrm>
            <a:off x="1295400" y="1600200"/>
            <a:ext cx="7391400" cy="4343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 smtClean="0"/>
              <a:t>The community </a:t>
            </a:r>
            <a:r>
              <a:rPr lang="en-US" dirty="0"/>
              <a:t>pharmacist must also be a business person and entrepreneur:</a:t>
            </a:r>
          </a:p>
          <a:p>
            <a:pPr lvl="1" eaLnBrk="1" hangingPunct="1"/>
            <a:r>
              <a:rPr lang="en-US" dirty="0"/>
              <a:t>Hires and supervises employees</a:t>
            </a:r>
          </a:p>
          <a:p>
            <a:pPr lvl="1" eaLnBrk="1" hangingPunct="1"/>
            <a:r>
              <a:rPr lang="en-US" dirty="0"/>
              <a:t>Manages insurance contracts and claims</a:t>
            </a:r>
          </a:p>
          <a:p>
            <a:pPr lvl="1" eaLnBrk="1" hangingPunct="1"/>
            <a:r>
              <a:rPr lang="en-US" dirty="0"/>
              <a:t>Maintains inventories</a:t>
            </a:r>
          </a:p>
          <a:p>
            <a:pPr lvl="1" eaLnBrk="1" hangingPunct="1"/>
            <a:r>
              <a:rPr lang="en-US" dirty="0"/>
              <a:t>Sells non-medical merchandise</a:t>
            </a:r>
          </a:p>
          <a:p>
            <a:pPr lvl="1" eaLnBrk="1" hangingPunct="1"/>
            <a:r>
              <a:rPr lang="en-US" dirty="0"/>
              <a:t>Manages retail 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67587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FBD8E74F-513A-354E-901E-B008460110B4}" type="slidenum">
              <a:rPr lang="en-US"/>
              <a:pPr/>
              <a:t>44</a:t>
            </a:fld>
            <a:endParaRPr lang="en-US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The Role of the Pharmacist</a:t>
            </a:r>
          </a:p>
        </p:txBody>
      </p:sp>
      <p:sp>
        <p:nvSpPr>
          <p:cNvPr id="999427" name="Rectangle 3"/>
          <p:cNvSpPr>
            <a:spLocks noGrp="1" noChangeArrowheads="1"/>
          </p:cNvSpPr>
          <p:nvPr>
            <p:ph type="body" sz="half" idx="1"/>
            <p:custDataLst>
              <p:tags r:id="rId4"/>
            </p:custDataLst>
          </p:nvPr>
        </p:nvSpPr>
        <p:spPr>
          <a:xfrm>
            <a:off x="990600" y="2438400"/>
            <a:ext cx="7620000" cy="3429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Hospital pharmacist may</a:t>
            </a:r>
          </a:p>
          <a:p>
            <a:pPr lvl="1" eaLnBrk="1" hangingPunct="1"/>
            <a:r>
              <a:rPr lang="en-US"/>
              <a:t>Be specialized (pediatric, neonatal, critical care, cancer, etc.)</a:t>
            </a:r>
          </a:p>
          <a:p>
            <a:pPr lvl="1" eaLnBrk="1" hangingPunct="1"/>
            <a:r>
              <a:rPr lang="en-US"/>
              <a:t>Advise physicians on appropriate medication use</a:t>
            </a:r>
          </a:p>
          <a:p>
            <a:pPr lvl="1" eaLnBrk="1" hangingPunct="1"/>
            <a:r>
              <a:rPr lang="en-US"/>
              <a:t>Be responsible for educating patients about their drugs upon discharge</a:t>
            </a:r>
          </a:p>
        </p:txBody>
      </p:sp>
      <p:pic>
        <p:nvPicPr>
          <p:cNvPr id="67590" name="Picture 4" descr="Ch01_Dispen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400800" y="1219200"/>
            <a:ext cx="2476500" cy="16779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68611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FE8FCC5E-21E4-4842-8BBF-69D6B7F18075}" type="slidenum">
              <a:rPr lang="en-US"/>
              <a:pPr/>
              <a:t>45</a:t>
            </a:fld>
            <a:endParaRPr lang="en-US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The Role of the Pharmacist</a:t>
            </a:r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body" sz="half" idx="1"/>
            <p:custDataLst>
              <p:tags r:id="rId4"/>
            </p:custDataLst>
          </p:nvPr>
        </p:nvSpPr>
        <p:spPr>
          <a:xfrm>
            <a:off x="1295400" y="1600200"/>
            <a:ext cx="7391400" cy="434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The hospital </a:t>
            </a:r>
            <a:r>
              <a:rPr lang="en-US" dirty="0"/>
              <a:t>pharmacist typically</a:t>
            </a:r>
          </a:p>
          <a:p>
            <a:pPr lvl="1" eaLnBrk="1" hangingPunct="1"/>
            <a:r>
              <a:rPr lang="en-US" dirty="0"/>
              <a:t>Provides drug information</a:t>
            </a:r>
          </a:p>
          <a:p>
            <a:pPr lvl="1" eaLnBrk="1" hangingPunct="1"/>
            <a:r>
              <a:rPr lang="en-US" dirty="0"/>
              <a:t>Recommends formulary changes</a:t>
            </a:r>
          </a:p>
          <a:p>
            <a:pPr lvl="1" eaLnBrk="1" hangingPunct="1"/>
            <a:r>
              <a:rPr lang="en-US" dirty="0"/>
              <a:t>Educates nurses</a:t>
            </a:r>
          </a:p>
          <a:p>
            <a:pPr lvl="1" eaLnBrk="1" hangingPunct="1"/>
            <a:r>
              <a:rPr lang="en-US" dirty="0"/>
              <a:t>Develops policies and procedures</a:t>
            </a:r>
          </a:p>
          <a:p>
            <a:pPr lvl="1" eaLnBrk="1" hangingPunct="1"/>
            <a:r>
              <a:rPr lang="en-US" dirty="0"/>
              <a:t>Dispenses investigational and hazardous drugs</a:t>
            </a:r>
          </a:p>
          <a:p>
            <a:pPr lvl="1" eaLnBrk="1" hangingPunct="1"/>
            <a:r>
              <a:rPr lang="en-US" dirty="0"/>
              <a:t>Maintains inventories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69635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4AC1776C-CA26-CB4B-AB1F-4C248F135669}" type="slidenum">
              <a:rPr lang="en-US"/>
              <a:pPr/>
              <a:t>46</a:t>
            </a:fld>
            <a:endParaRPr lang="en-US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The Role of the Pharmacist</a:t>
            </a: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body" sz="half" idx="1"/>
            <p:custDataLst>
              <p:tags r:id="rId4"/>
            </p:custDataLst>
          </p:nvPr>
        </p:nvSpPr>
        <p:spPr>
          <a:xfrm>
            <a:off x="1295400" y="1600200"/>
            <a:ext cx="7391400" cy="4343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 smtClean="0"/>
              <a:t>The home </a:t>
            </a:r>
            <a:r>
              <a:rPr lang="en-US" dirty="0"/>
              <a:t>healthcare pharmacist may prepare meds and IVs for</a:t>
            </a:r>
          </a:p>
          <a:p>
            <a:pPr lvl="1" eaLnBrk="1" hangingPunct="1"/>
            <a:r>
              <a:rPr lang="en-US" dirty="0"/>
              <a:t>Nutrition</a:t>
            </a:r>
          </a:p>
          <a:p>
            <a:pPr lvl="1" eaLnBrk="1" hangingPunct="1"/>
            <a:r>
              <a:rPr lang="en-US" dirty="0"/>
              <a:t>Antibiotics</a:t>
            </a:r>
          </a:p>
          <a:p>
            <a:pPr lvl="1" eaLnBrk="1" hangingPunct="1"/>
            <a:r>
              <a:rPr lang="en-US" dirty="0"/>
              <a:t>Chemotherapy</a:t>
            </a:r>
          </a:p>
          <a:p>
            <a:pPr lvl="1" eaLnBrk="1" hangingPunct="1"/>
            <a:r>
              <a:rPr lang="en-US" dirty="0"/>
              <a:t>Pain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70659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6FB9F964-A140-9246-A07C-A38FE7887456}" type="slidenum">
              <a:rPr lang="en-US"/>
              <a:pPr/>
              <a:t>47</a:t>
            </a:fld>
            <a:endParaRPr lang="en-US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The Role of the Pharmacist</a:t>
            </a:r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sz="half" idx="1"/>
            <p:custDataLst>
              <p:tags r:id="rId4"/>
            </p:custDataLst>
          </p:nvPr>
        </p:nvSpPr>
        <p:spPr>
          <a:xfrm>
            <a:off x="1295400" y="1600200"/>
            <a:ext cx="7391400" cy="4343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The pharmacist </a:t>
            </a:r>
            <a:r>
              <a:rPr lang="en-US" dirty="0"/>
              <a:t>in long-term care facilities or nursing homes often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Creates recordkeeping systems for controlled substances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Reviews residents’ drug regimens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Monitors handling of on-site drugs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Educates residents regarding drug therapies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Helps ensure regulatory compliance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72707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34A0EB18-0850-3743-8DE1-7925B3989F28}" type="slidenum">
              <a:rPr lang="en-US"/>
              <a:pPr/>
              <a:t>48</a:t>
            </a:fld>
            <a:endParaRPr lang="en-US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Education and Licensing</a:t>
            </a:r>
            <a:br>
              <a:rPr lang="en-US" sz="3600" dirty="0"/>
            </a:br>
            <a:r>
              <a:rPr lang="en-US" sz="3600" dirty="0"/>
              <a:t>for </a:t>
            </a:r>
            <a:r>
              <a:rPr lang="en-US" sz="3600" dirty="0" smtClean="0"/>
              <a:t>Pharmacists</a:t>
            </a:r>
            <a:endParaRPr lang="en-US" sz="3600" dirty="0"/>
          </a:p>
        </p:txBody>
      </p:sp>
      <p:sp>
        <p:nvSpPr>
          <p:cNvPr id="1003523" name="Rectangle 3"/>
          <p:cNvSpPr>
            <a:spLocks noGrp="1" noChangeArrowheads="1"/>
          </p:cNvSpPr>
          <p:nvPr>
            <p:ph type="body" sz="half" idx="1"/>
            <p:custDataLst>
              <p:tags r:id="rId4"/>
            </p:custDataLst>
          </p:nvPr>
        </p:nvSpPr>
        <p:spPr>
          <a:xfrm>
            <a:off x="1295400" y="1600200"/>
            <a:ext cx="7391400" cy="4343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/>
              <a:t>Doctor of Pharmacy (PharmD)</a:t>
            </a:r>
          </a:p>
          <a:p>
            <a:pPr lvl="1" eaLnBrk="1" hangingPunct="1"/>
            <a:r>
              <a:rPr lang="en-US"/>
              <a:t>6-year program</a:t>
            </a:r>
          </a:p>
          <a:p>
            <a:pPr lvl="1" eaLnBrk="1" hangingPunct="1"/>
            <a:r>
              <a:rPr lang="en-US"/>
              <a:t>Colleges may require</a:t>
            </a:r>
          </a:p>
          <a:p>
            <a:pPr lvl="2" eaLnBrk="1" hangingPunct="1"/>
            <a:r>
              <a:rPr lang="en-US"/>
              <a:t>2 years of prepharmacy education</a:t>
            </a:r>
          </a:p>
          <a:p>
            <a:pPr lvl="2" eaLnBrk="1" hangingPunct="1"/>
            <a:r>
              <a:rPr lang="en-US"/>
              <a:t>Pharmacy College Admission Test (PCAT)</a:t>
            </a:r>
          </a:p>
          <a:p>
            <a:pPr lvl="2" eaLnBrk="1" hangingPunct="1"/>
            <a:r>
              <a:rPr lang="en-US"/>
              <a:t>On-site interview</a:t>
            </a:r>
          </a:p>
          <a:p>
            <a:pPr lvl="1" eaLnBrk="1" hangingPunct="1"/>
            <a:r>
              <a:rPr lang="en-US"/>
              <a:t>Acceptance is extremely competitive</a:t>
            </a:r>
          </a:p>
          <a:p>
            <a:pPr lvl="1" eaLnBrk="1" hangingPunct="1"/>
            <a:r>
              <a:rPr lang="en-US"/>
              <a:t>Many students start as pharmacy techs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73731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4C01323D-1735-3045-ADCE-23AE6CB54728}" type="slidenum">
              <a:rPr lang="en-US"/>
              <a:pPr/>
              <a:t>49</a:t>
            </a:fld>
            <a:endParaRPr lang="en-US"/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 sz="3600"/>
              <a:t>Education and Licensing</a:t>
            </a:r>
            <a:br>
              <a:rPr lang="en-US" sz="3600"/>
            </a:br>
            <a:r>
              <a:rPr lang="en-US" sz="3600"/>
              <a:t>for Pharmacist</a:t>
            </a:r>
          </a:p>
        </p:txBody>
      </p:sp>
      <p:sp>
        <p:nvSpPr>
          <p:cNvPr id="1004547" name="Rectangle 3"/>
          <p:cNvSpPr>
            <a:spLocks noGrp="1" noChangeArrowheads="1"/>
          </p:cNvSpPr>
          <p:nvPr>
            <p:ph type="body" sz="half" idx="1"/>
            <p:custDataLst>
              <p:tags r:id="rId4"/>
            </p:custDataLst>
          </p:nvPr>
        </p:nvSpPr>
        <p:spPr>
          <a:xfrm>
            <a:off x="1295400" y="1600200"/>
            <a:ext cx="7391400" cy="4343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/>
              <a:t>Pharmacy coursework is challenging:</a:t>
            </a:r>
          </a:p>
          <a:p>
            <a:pPr lvl="1" eaLnBrk="1" hangingPunct="1"/>
            <a:r>
              <a:rPr lang="en-US"/>
              <a:t>Basic science courses from several fields</a:t>
            </a:r>
          </a:p>
          <a:p>
            <a:pPr lvl="1" eaLnBrk="1" hangingPunct="1"/>
            <a:r>
              <a:rPr lang="en-US"/>
              <a:t>Practice and internships throughout program</a:t>
            </a:r>
          </a:p>
          <a:p>
            <a:pPr lvl="1" eaLnBrk="1" hangingPunct="1"/>
            <a:r>
              <a:rPr lang="en-US"/>
              <a:t>Final year spent in practice settings</a:t>
            </a:r>
          </a:p>
          <a:p>
            <a:pPr lvl="2" eaLnBrk="1" hangingPunct="1"/>
            <a:r>
              <a:rPr lang="en-US"/>
              <a:t>Hospitals, clinics, and community pharmacies</a:t>
            </a:r>
          </a:p>
          <a:p>
            <a:pPr lvl="2" eaLnBrk="1" hangingPunct="1"/>
            <a:r>
              <a:rPr lang="en-US"/>
              <a:t>Home health care and nursing homes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6F8CEA62-F319-2E45-83B8-A6A408AA5E84}" type="slidenum">
              <a:rPr lang="en-US"/>
              <a:pPr/>
              <a:t>5</a:t>
            </a:fld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Origins of Pharmacy Practice</a:t>
            </a:r>
          </a:p>
        </p:txBody>
      </p:sp>
      <p:sp>
        <p:nvSpPr>
          <p:cNvPr id="966659" name="Rectangle 3"/>
          <p:cNvSpPr>
            <a:spLocks noGrp="1" noChangeArrowheads="1"/>
          </p:cNvSpPr>
          <p:nvPr>
            <p:ph type="body" sz="half" idx="1"/>
            <p:custDataLst>
              <p:tags r:id="rId4"/>
            </p:custDataLst>
          </p:nvPr>
        </p:nvSpPr>
        <p:spPr>
          <a:xfrm>
            <a:off x="1371600" y="1447800"/>
            <a:ext cx="60198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/>
              <a:t>Galen, Greek physician</a:t>
            </a:r>
            <a:br>
              <a:rPr lang="en-US"/>
            </a:br>
            <a:r>
              <a:rPr lang="en-US"/>
              <a:t> (130 – 200 A.D.)</a:t>
            </a:r>
          </a:p>
          <a:p>
            <a:pPr lvl="1" eaLnBrk="1" hangingPunct="1"/>
            <a:r>
              <a:rPr lang="en-US"/>
              <a:t>“Father of pharmacy”</a:t>
            </a:r>
          </a:p>
          <a:p>
            <a:pPr lvl="1" eaLnBrk="1" hangingPunct="1"/>
            <a:r>
              <a:rPr lang="en-US"/>
              <a:t>Organized six centuries</a:t>
            </a:r>
            <a:br>
              <a:rPr lang="en-US"/>
            </a:br>
            <a:r>
              <a:rPr lang="en-US"/>
              <a:t> of knowledge</a:t>
            </a:r>
          </a:p>
          <a:p>
            <a:pPr lvl="1" eaLnBrk="1" hangingPunct="1"/>
            <a:r>
              <a:rPr lang="en-US"/>
              <a:t>Conducted animal</a:t>
            </a:r>
            <a:br>
              <a:rPr lang="en-US"/>
            </a:br>
            <a:r>
              <a:rPr lang="en-US"/>
              <a:t> experiments</a:t>
            </a:r>
          </a:p>
          <a:p>
            <a:pPr lvl="1" eaLnBrk="1" hangingPunct="1"/>
            <a:r>
              <a:rPr lang="en-US"/>
              <a:t>Produced classification of drugs</a:t>
            </a:r>
          </a:p>
        </p:txBody>
      </p:sp>
      <p:pic>
        <p:nvPicPr>
          <p:cNvPr id="18438" name="Picture 4" descr="Ch01_Gal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705600" y="1981200"/>
            <a:ext cx="2011363" cy="2590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75779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5DEEC97F-5197-0947-8B03-04BE169E6988}" type="slidenum">
              <a:rPr lang="en-US"/>
              <a:pPr/>
              <a:t>50</a:t>
            </a:fld>
            <a:endParaRPr lang="en-US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The Pharmacy Technician</a:t>
            </a:r>
          </a:p>
        </p:txBody>
      </p:sp>
      <p:sp>
        <p:nvSpPr>
          <p:cNvPr id="1007619" name="Rectangle 3"/>
          <p:cNvSpPr>
            <a:spLocks noGrp="1" noChangeArrowheads="1"/>
          </p:cNvSpPr>
          <p:nvPr>
            <p:ph type="body" sz="half" idx="1"/>
            <p:custDataLst>
              <p:tags r:id="rId4"/>
            </p:custDataLst>
          </p:nvPr>
        </p:nvSpPr>
        <p:spPr>
          <a:xfrm>
            <a:off x="1295400" y="1600200"/>
            <a:ext cx="7391400" cy="4343400"/>
          </a:xfrm>
        </p:spPr>
        <p:txBody>
          <a:bodyPr/>
          <a:lstStyle/>
          <a:p>
            <a:pPr marL="347663" indent="-347663" eaLnBrk="1" hangingPunct="1"/>
            <a:r>
              <a:rPr lang="en-US"/>
              <a:t>Evolution of the Pharmacy Technician’s Role</a:t>
            </a:r>
          </a:p>
          <a:p>
            <a:pPr marL="347663" indent="-347663" eaLnBrk="1" hangingPunct="1"/>
            <a:r>
              <a:rPr lang="en-US"/>
              <a:t>The Role of the Pharmacy Technician</a:t>
            </a:r>
          </a:p>
          <a:p>
            <a:pPr marL="347663" indent="-347663" eaLnBrk="1" hangingPunct="1"/>
            <a:r>
              <a:rPr lang="en-US"/>
              <a:t>Education and Licensing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3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76803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E7929A18-DB10-BE43-860D-79059D5F1958}" type="slidenum">
              <a:rPr lang="en-US"/>
              <a:pPr/>
              <a:t>51</a:t>
            </a:fld>
            <a:endParaRPr lang="en-US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Terms to Remember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 marL="0" indent="0" eaLnBrk="1" hangingPunct="1"/>
            <a:r>
              <a:rPr lang="en-US"/>
              <a:t>pharmacy technician</a:t>
            </a:r>
          </a:p>
          <a:p>
            <a:pPr lvl="1" eaLnBrk="1" hangingPunct="1"/>
            <a:r>
              <a:rPr lang="en-US"/>
              <a:t>an individual working in a pharmacy who, under the supervision of a licensed pharmacist, assists in activities not requiring the professional judgment of a pharmacist; also called the </a:t>
            </a:r>
            <a:r>
              <a:rPr lang="en-US" i="1"/>
              <a:t>pharmacy tech </a:t>
            </a:r>
            <a:r>
              <a:rPr lang="en-US"/>
              <a:t>or </a:t>
            </a:r>
            <a:r>
              <a:rPr lang="en-US" i="1"/>
              <a:t>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77827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118277F4-5306-5B42-A1D5-9B397CD51026}" type="slidenum">
              <a:rPr lang="en-US"/>
              <a:pPr/>
              <a:t>52</a:t>
            </a:fld>
            <a:endParaRPr lang="en-US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Evolution of the Pharmacy Technician’s Role</a:t>
            </a:r>
          </a:p>
        </p:txBody>
      </p:sp>
      <p:sp>
        <p:nvSpPr>
          <p:cNvPr id="1008643" name="Rectangle 3"/>
          <p:cNvSpPr>
            <a:spLocks noGrp="1" noChangeArrowheads="1"/>
          </p:cNvSpPr>
          <p:nvPr>
            <p:ph type="body" sz="half" idx="1"/>
            <p:custDataLst>
              <p:tags r:id="rId4"/>
            </p:custDataLst>
          </p:nvPr>
        </p:nvSpPr>
        <p:spPr>
          <a:xfrm>
            <a:off x="1295400" y="1600200"/>
            <a:ext cx="7391400" cy="4343400"/>
          </a:xfrm>
        </p:spPr>
        <p:txBody>
          <a:bodyPr/>
          <a:lstStyle/>
          <a:p>
            <a:pPr marL="347663" indent="-347663" eaLnBrk="1" hangingPunct="1"/>
            <a:r>
              <a:rPr lang="en-US"/>
              <a:t>Apprentices were forerunners of today’s pharmacy techs.</a:t>
            </a:r>
          </a:p>
          <a:p>
            <a:pPr marL="347663" indent="-347663" eaLnBrk="1" hangingPunct="1"/>
            <a:r>
              <a:rPr lang="en-US"/>
              <a:t>Need for techs increased with expanded pharmacist role.</a:t>
            </a:r>
          </a:p>
          <a:p>
            <a:pPr marL="347663" indent="-347663" eaLnBrk="1" hangingPunct="1"/>
            <a:r>
              <a:rPr lang="en-US"/>
              <a:t>Many techs originally trained as military medics.</a:t>
            </a:r>
          </a:p>
          <a:p>
            <a:pPr marL="347663" indent="-347663" eaLnBrk="1" hangingPunct="1"/>
            <a:r>
              <a:rPr lang="en-US"/>
              <a:t>Role evolved from clerk/cashier to pharmacist’s assistant.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6B52AB0F-6693-EA4C-853E-8E80DD945B9B}" type="slidenum">
              <a:rPr lang="en-US"/>
              <a:pPr/>
              <a:t>53</a:t>
            </a:fld>
            <a:endParaRPr lang="en-US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accent1"/>
                </a:solidFill>
              </a:rPr>
              <a:t>Evolution of the Pharmacy Technician’s Role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/>
              <a:t>Rather than working independently, the pharmacy technician works under the direction of the supervising pharmacist.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79875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D39BAADE-B84A-CC43-BDB1-0CFCF3E20B5F}" type="slidenum">
              <a:rPr lang="en-US"/>
              <a:pPr/>
              <a:t>54</a:t>
            </a:fld>
            <a:endParaRPr lang="en-US"/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1295400" y="0"/>
            <a:ext cx="7391400" cy="1143000"/>
          </a:xfrm>
        </p:spPr>
        <p:txBody>
          <a:bodyPr/>
          <a:lstStyle/>
          <a:p>
            <a:pPr eaLnBrk="1" hangingPunct="1"/>
            <a:r>
              <a:rPr lang="en-US"/>
              <a:t>Role of the Pharmacy Technician</a:t>
            </a:r>
          </a:p>
        </p:txBody>
      </p:sp>
      <p:sp>
        <p:nvSpPr>
          <p:cNvPr id="1011715" name="Rectangle 3"/>
          <p:cNvSpPr>
            <a:spLocks noGrp="1" noChangeArrowheads="1"/>
          </p:cNvSpPr>
          <p:nvPr>
            <p:ph type="body" sz="half" idx="1"/>
            <p:custDataLst>
              <p:tags r:id="rId4"/>
            </p:custDataLst>
          </p:nvPr>
        </p:nvSpPr>
        <p:spPr>
          <a:xfrm>
            <a:off x="1295400" y="1371600"/>
            <a:ext cx="7391400" cy="4648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A pharmacy </a:t>
            </a:r>
            <a:r>
              <a:rPr lang="en-US" dirty="0"/>
              <a:t>tech in a community pharmacy typically</a:t>
            </a:r>
          </a:p>
          <a:p>
            <a:pPr marL="806450" lvl="1" eaLnBrk="1" hangingPunct="1">
              <a:lnSpc>
                <a:spcPct val="90000"/>
              </a:lnSpc>
            </a:pPr>
            <a:r>
              <a:rPr lang="en-US" dirty="0"/>
              <a:t>Enters prescription information into database</a:t>
            </a:r>
          </a:p>
          <a:p>
            <a:pPr marL="806450" lvl="1" eaLnBrk="1" hangingPunct="1">
              <a:lnSpc>
                <a:spcPct val="90000"/>
              </a:lnSpc>
            </a:pPr>
            <a:r>
              <a:rPr lang="en-US" dirty="0"/>
              <a:t>Helps the pharmacist fill, label, and record prescriptions</a:t>
            </a:r>
          </a:p>
          <a:p>
            <a:pPr marL="806450" lvl="1" eaLnBrk="1" hangingPunct="1">
              <a:lnSpc>
                <a:spcPct val="90000"/>
              </a:lnSpc>
            </a:pPr>
            <a:r>
              <a:rPr lang="en-US" dirty="0"/>
              <a:t>Operates cash register</a:t>
            </a:r>
          </a:p>
          <a:p>
            <a:pPr marL="806450" lvl="1" eaLnBrk="1" hangingPunct="1">
              <a:lnSpc>
                <a:spcPct val="90000"/>
              </a:lnSpc>
            </a:pPr>
            <a:r>
              <a:rPr lang="en-US" dirty="0"/>
              <a:t>Stocks and inventories medications</a:t>
            </a:r>
          </a:p>
          <a:p>
            <a:pPr marL="806450" lvl="1" eaLnBrk="1" hangingPunct="1">
              <a:lnSpc>
                <a:spcPct val="90000"/>
              </a:lnSpc>
            </a:pPr>
            <a:r>
              <a:rPr lang="en-US" dirty="0"/>
              <a:t>Maintains patient records</a:t>
            </a:r>
          </a:p>
          <a:p>
            <a:pPr marL="806450" lvl="1" eaLnBrk="1" hangingPunct="1">
              <a:lnSpc>
                <a:spcPct val="90000"/>
              </a:lnSpc>
            </a:pPr>
            <a:r>
              <a:rPr lang="en-US" dirty="0"/>
              <a:t>Bills insurance claims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DEFB6FC2-6FE4-944F-8E35-672D3080AA69}" type="slidenum">
              <a:rPr lang="en-US"/>
              <a:pPr/>
              <a:t>55</a:t>
            </a:fld>
            <a:endParaRPr lang="en-US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accent1"/>
                </a:solidFill>
              </a:rPr>
              <a:t>Role of the Pharmacy Technician</a:t>
            </a:r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/>
              <a:t>Pharmacy technicians play a valuable role in reducing the risk of medication errors.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81923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B62746ED-65D0-2C47-B7E2-CF6272E1D480}" type="slidenum">
              <a:rPr lang="en-US"/>
              <a:pPr/>
              <a:t>56</a:t>
            </a:fld>
            <a:endParaRPr lang="en-US"/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Role of the Pharmacy Technician</a:t>
            </a:r>
          </a:p>
        </p:txBody>
      </p:sp>
      <p:sp>
        <p:nvSpPr>
          <p:cNvPr id="1012739" name="Rectangle 3"/>
          <p:cNvSpPr>
            <a:spLocks noGrp="1" noChangeArrowheads="1"/>
          </p:cNvSpPr>
          <p:nvPr>
            <p:ph type="body" sz="half" idx="1"/>
            <p:custDataLst>
              <p:tags r:id="rId4"/>
            </p:custDataLst>
          </p:nvPr>
        </p:nvSpPr>
        <p:spPr>
          <a:xfrm>
            <a:off x="1295400" y="1600200"/>
            <a:ext cx="7391400" cy="4343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 smtClean="0"/>
              <a:t>A pharmacy </a:t>
            </a:r>
            <a:r>
              <a:rPr lang="en-US" dirty="0"/>
              <a:t>tech in a hospital setting does many of the same tasks as a tech in a community pharmacy and may also</a:t>
            </a:r>
          </a:p>
          <a:p>
            <a:pPr marL="806450" lvl="1" eaLnBrk="1" hangingPunct="1"/>
            <a:r>
              <a:rPr lang="en-US" dirty="0"/>
              <a:t>Operate robotic dispensing machinery</a:t>
            </a:r>
          </a:p>
          <a:p>
            <a:pPr marL="806450" lvl="1" eaLnBrk="1" hangingPunct="1"/>
            <a:r>
              <a:rPr lang="en-US" dirty="0"/>
              <a:t>Prepare sterile and sometimes hazardous products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82947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AF853BA7-9568-974E-8837-EC7BA2AC95E5}" type="slidenum">
              <a:rPr lang="en-US"/>
              <a:pPr/>
              <a:t>57</a:t>
            </a:fld>
            <a:endParaRPr lang="en-US"/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Role of the Pharmacy Technician</a:t>
            </a:r>
          </a:p>
        </p:txBody>
      </p:sp>
      <p:sp>
        <p:nvSpPr>
          <p:cNvPr id="1013763" name="Rectangle 3"/>
          <p:cNvSpPr>
            <a:spLocks noGrp="1" noChangeArrowheads="1"/>
          </p:cNvSpPr>
          <p:nvPr>
            <p:ph type="body" sz="half" idx="1"/>
            <p:custDataLst>
              <p:tags r:id="rId4"/>
            </p:custDataLst>
          </p:nvPr>
        </p:nvSpPr>
        <p:spPr>
          <a:xfrm>
            <a:off x="1295400" y="1600200"/>
            <a:ext cx="7391400" cy="4343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 smtClean="0"/>
              <a:t>A pharmacy </a:t>
            </a:r>
            <a:r>
              <a:rPr lang="en-US" dirty="0"/>
              <a:t>tech in a long-term care or nursing home may</a:t>
            </a:r>
          </a:p>
          <a:p>
            <a:pPr marL="806450" lvl="1" eaLnBrk="1" hangingPunct="1"/>
            <a:r>
              <a:rPr lang="en-US" dirty="0"/>
              <a:t>Log and refill prescriptions via computer</a:t>
            </a:r>
          </a:p>
          <a:p>
            <a:pPr marL="806450" lvl="1" eaLnBrk="1" hangingPunct="1"/>
            <a:r>
              <a:rPr lang="en-US" dirty="0"/>
              <a:t>Maintain drug boxes for emergencies</a:t>
            </a:r>
          </a:p>
          <a:p>
            <a:pPr marL="806450" lvl="1" eaLnBrk="1" hangingPunct="1"/>
            <a:r>
              <a:rPr lang="en-US" dirty="0"/>
              <a:t>Package, label, and deliver medications</a:t>
            </a:r>
          </a:p>
          <a:p>
            <a:pPr marL="806450" lvl="1" eaLnBrk="1" hangingPunct="1"/>
            <a:r>
              <a:rPr lang="en-US" dirty="0"/>
              <a:t>Maintain records and patient charts</a:t>
            </a:r>
          </a:p>
          <a:p>
            <a:pPr marL="806450" lvl="1" eaLnBrk="1" hangingPunct="1"/>
            <a:r>
              <a:rPr lang="en-US" dirty="0"/>
              <a:t>Conduct inspections of drug inventories</a:t>
            </a:r>
          </a:p>
          <a:p>
            <a:pPr marL="806450" lvl="1" eaLnBrk="1" hangingPunct="1"/>
            <a:r>
              <a:rPr lang="en-US" dirty="0"/>
              <a:t>Repackage drugs in unit doses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84995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07C46431-1178-A249-A418-3AB48FFCE9A2}" type="slidenum">
              <a:rPr lang="en-US"/>
              <a:pPr/>
              <a:t>58</a:t>
            </a:fld>
            <a:endParaRPr lang="en-US"/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1295400" y="274638"/>
            <a:ext cx="7391400" cy="1401762"/>
          </a:xfrm>
        </p:spPr>
        <p:txBody>
          <a:bodyPr/>
          <a:lstStyle/>
          <a:p>
            <a:pPr eaLnBrk="1" hangingPunct="1"/>
            <a:r>
              <a:rPr lang="en-US"/>
              <a:t>Education and Licensing</a:t>
            </a:r>
            <a:br>
              <a:rPr lang="en-US"/>
            </a:br>
            <a:r>
              <a:rPr lang="en-US"/>
              <a:t>for Pharmacy Technician</a:t>
            </a:r>
          </a:p>
        </p:txBody>
      </p:sp>
      <p:sp>
        <p:nvSpPr>
          <p:cNvPr id="1014787" name="Rectangle 3"/>
          <p:cNvSpPr>
            <a:spLocks noGrp="1" noChangeArrowheads="1"/>
          </p:cNvSpPr>
          <p:nvPr>
            <p:ph type="body" sz="half" idx="1"/>
            <p:custDataLst>
              <p:tags r:id="rId4"/>
            </p:custDataLst>
          </p:nvPr>
        </p:nvSpPr>
        <p:spPr>
          <a:xfrm>
            <a:off x="1295400" y="1905000"/>
            <a:ext cx="7391400" cy="4343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/>
              <a:t>Most state boards of pharmacy regulate</a:t>
            </a:r>
          </a:p>
          <a:p>
            <a:pPr marL="806450" lvl="1" eaLnBrk="1" hangingPunct="1"/>
            <a:r>
              <a:rPr lang="en-US"/>
              <a:t>The activities of pharmacy techs</a:t>
            </a:r>
          </a:p>
          <a:p>
            <a:pPr marL="806450" lvl="1" eaLnBrk="1" hangingPunct="1"/>
            <a:r>
              <a:rPr lang="en-US"/>
              <a:t>The ratio of pharmacy techs to pharmacists within a pharmacy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86019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E8C4D99B-B876-354B-8C81-70A8DAA1011C}" type="slidenum">
              <a:rPr lang="en-US"/>
              <a:pPr/>
              <a:t>59</a:t>
            </a:fld>
            <a:endParaRPr lang="en-US"/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1295400" y="274638"/>
            <a:ext cx="7391400" cy="1401762"/>
          </a:xfrm>
        </p:spPr>
        <p:txBody>
          <a:bodyPr/>
          <a:lstStyle/>
          <a:p>
            <a:pPr eaLnBrk="1" hangingPunct="1"/>
            <a:r>
              <a:rPr lang="en-US"/>
              <a:t>Education and Licensing</a:t>
            </a:r>
            <a:br>
              <a:rPr lang="en-US"/>
            </a:br>
            <a:r>
              <a:rPr lang="en-US"/>
              <a:t>for Pharmacy Technicians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type="body" sz="half" idx="1"/>
            <p:custDataLst>
              <p:tags r:id="rId4"/>
            </p:custDataLst>
          </p:nvPr>
        </p:nvSpPr>
        <p:spPr>
          <a:xfrm>
            <a:off x="1295400" y="1828800"/>
            <a:ext cx="7391400" cy="4343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/>
              <a:t>Formal technician training programs have been developed:</a:t>
            </a:r>
          </a:p>
          <a:p>
            <a:pPr marL="806450" lvl="1" eaLnBrk="1" hangingPunct="1"/>
            <a:r>
              <a:rPr lang="en-US"/>
              <a:t>In the past, on-the-job training was sufficient.</a:t>
            </a:r>
          </a:p>
          <a:p>
            <a:pPr marL="806450" lvl="1" eaLnBrk="1" hangingPunct="1"/>
            <a:r>
              <a:rPr lang="en-US"/>
              <a:t>Original training was hospital-based.</a:t>
            </a:r>
          </a:p>
          <a:p>
            <a:pPr marL="806450" lvl="1" eaLnBrk="1" hangingPunct="1"/>
            <a:r>
              <a:rPr lang="en-US"/>
              <a:t>More programs are now developed in community colleges and technical schools.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198973E1-D747-BC44-954F-A26E1C514E6D}" type="slidenum">
              <a:rPr lang="en-US"/>
              <a:pPr/>
              <a:t>6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Origins of Pharmacy Practice</a:t>
            </a:r>
          </a:p>
        </p:txBody>
      </p:sp>
      <p:sp>
        <p:nvSpPr>
          <p:cNvPr id="968707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/>
              <a:t>Pharmacy practice evolved in the Middle Ages</a:t>
            </a:r>
          </a:p>
          <a:p>
            <a:pPr lvl="1" eaLnBrk="1" hangingPunct="1"/>
            <a:r>
              <a:rPr lang="en-US"/>
              <a:t>Persian Empire</a:t>
            </a:r>
          </a:p>
          <a:p>
            <a:pPr lvl="2" eaLnBrk="1" hangingPunct="1"/>
            <a:r>
              <a:rPr lang="en-US"/>
              <a:t>Introduced dosage formulation</a:t>
            </a:r>
          </a:p>
          <a:p>
            <a:pPr lvl="2" eaLnBrk="1" hangingPunct="1"/>
            <a:r>
              <a:rPr lang="en-US"/>
              <a:t>Identified pharmacist as health professional</a:t>
            </a:r>
          </a:p>
          <a:p>
            <a:pPr lvl="1" eaLnBrk="1" hangingPunct="1"/>
            <a:r>
              <a:rPr lang="en-US"/>
              <a:t>Western Europe</a:t>
            </a:r>
          </a:p>
          <a:p>
            <a:pPr lvl="2" eaLnBrk="1" hangingPunct="1"/>
            <a:r>
              <a:rPr lang="en-US"/>
              <a:t>Developed apothecary concept</a:t>
            </a:r>
          </a:p>
          <a:p>
            <a:pPr lvl="2" eaLnBrk="1" hangingPunct="1"/>
            <a:r>
              <a:rPr lang="en-US"/>
              <a:t>Created professional guilds for pharmacy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87043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9E6A5965-D674-5744-ACEE-F954CEB63B44}" type="slidenum">
              <a:rPr lang="en-US"/>
              <a:pPr/>
              <a:t>60</a:t>
            </a:fld>
            <a:endParaRPr lang="en-US"/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1295400" y="274638"/>
            <a:ext cx="7391400" cy="1401762"/>
          </a:xfrm>
        </p:spPr>
        <p:txBody>
          <a:bodyPr/>
          <a:lstStyle/>
          <a:p>
            <a:pPr eaLnBrk="1" hangingPunct="1"/>
            <a:r>
              <a:rPr lang="en-US"/>
              <a:t>Education and Licensing</a:t>
            </a:r>
            <a:br>
              <a:rPr lang="en-US"/>
            </a:br>
            <a:r>
              <a:rPr lang="en-US"/>
              <a:t>for Pharmacy Technicians</a:t>
            </a:r>
          </a:p>
        </p:txBody>
      </p:sp>
      <p:sp>
        <p:nvSpPr>
          <p:cNvPr id="1016835" name="Rectangle 3"/>
          <p:cNvSpPr>
            <a:spLocks noGrp="1" noChangeArrowheads="1"/>
          </p:cNvSpPr>
          <p:nvPr>
            <p:ph type="body" sz="half" idx="1"/>
            <p:custDataLst>
              <p:tags r:id="rId4"/>
            </p:custDataLst>
          </p:nvPr>
        </p:nvSpPr>
        <p:spPr>
          <a:xfrm>
            <a:off x="1295400" y="1828800"/>
            <a:ext cx="7391400" cy="4343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/>
              <a:t>In some states, pharmacy techs must be certified to practice:</a:t>
            </a:r>
          </a:p>
          <a:p>
            <a:pPr marL="806450" lvl="1" eaLnBrk="1" hangingPunct="1"/>
            <a:r>
              <a:rPr lang="en-US"/>
              <a:t>Many pharmacies require techs to be certified upon hire or soon thereafter.</a:t>
            </a:r>
          </a:p>
          <a:p>
            <a:pPr marL="806450" lvl="1" eaLnBrk="1" hangingPunct="1"/>
            <a:r>
              <a:rPr lang="en-US"/>
              <a:t>Some pharmacy employers encourage techs to become certified by</a:t>
            </a:r>
          </a:p>
          <a:p>
            <a:pPr marL="1149350" lvl="2" eaLnBrk="1" hangingPunct="1"/>
            <a:r>
              <a:rPr lang="en-US"/>
              <a:t>Paying for the certification exam</a:t>
            </a:r>
          </a:p>
          <a:p>
            <a:pPr marL="1149350" lvl="2" eaLnBrk="1" hangingPunct="1"/>
            <a:r>
              <a:rPr lang="en-US"/>
              <a:t>Giving salary increase to those who pass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oter Placeholder 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88067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30F61CE6-4EEE-694D-8068-8A58ECEE6FB2}" type="slidenum">
              <a:rPr lang="en-US"/>
              <a:pPr/>
              <a:t>61</a:t>
            </a:fld>
            <a:endParaRPr lang="en-US"/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1295400" y="274638"/>
            <a:ext cx="7391400" cy="1325562"/>
          </a:xfrm>
        </p:spPr>
        <p:txBody>
          <a:bodyPr/>
          <a:lstStyle/>
          <a:p>
            <a:pPr eaLnBrk="1" hangingPunct="1"/>
            <a:r>
              <a:rPr lang="en-US"/>
              <a:t>Education and Licensing</a:t>
            </a:r>
            <a:br>
              <a:rPr lang="en-US"/>
            </a:br>
            <a:r>
              <a:rPr lang="en-US"/>
              <a:t>for Pharmacy Technicians</a:t>
            </a:r>
          </a:p>
        </p:txBody>
      </p:sp>
      <p:sp>
        <p:nvSpPr>
          <p:cNvPr id="1017859" name="Rectangle 3"/>
          <p:cNvSpPr>
            <a:spLocks noGrp="1" noChangeArrowheads="1"/>
          </p:cNvSpPr>
          <p:nvPr>
            <p:ph type="body" sz="half" idx="1"/>
            <p:custDataLst>
              <p:tags r:id="rId4"/>
            </p:custDataLst>
          </p:nvPr>
        </p:nvSpPr>
        <p:spPr>
          <a:xfrm>
            <a:off x="1295400" y="1905000"/>
            <a:ext cx="7391400" cy="4343400"/>
          </a:xfrm>
        </p:spPr>
        <p:txBody>
          <a:bodyPr/>
          <a:lstStyle/>
          <a:p>
            <a:pPr marL="347663" indent="-347663" eaLnBrk="1" hangingPunct="1"/>
            <a:r>
              <a:rPr lang="en-US"/>
              <a:t>Specialized areas of practice require additional training.</a:t>
            </a:r>
          </a:p>
          <a:p>
            <a:pPr marL="806450" lvl="1" eaLnBrk="1" hangingPunct="1"/>
            <a:r>
              <a:rPr lang="en-US"/>
              <a:t>Sterile and nonsterile compounding</a:t>
            </a:r>
          </a:p>
          <a:p>
            <a:pPr marL="806450" lvl="1" eaLnBrk="1" hangingPunct="1"/>
            <a:r>
              <a:rPr lang="en-US"/>
              <a:t>Nuclear pharmacy</a:t>
            </a:r>
          </a:p>
          <a:p>
            <a:pPr marL="347663" indent="-347663" eaLnBrk="1" hangingPunct="1"/>
            <a:r>
              <a:rPr lang="en-US"/>
              <a:t>Some states require ongoing education for the pharmacy tech to keep knowledge and skills current.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E08E3409-19D1-F144-BE1C-54FEC31E0F53}" type="slidenum">
              <a:rPr lang="en-US"/>
              <a:pPr/>
              <a:t>7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Origins of Pharmacy Practice</a:t>
            </a:r>
          </a:p>
        </p:txBody>
      </p:sp>
      <p:sp>
        <p:nvSpPr>
          <p:cNvPr id="1048579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/>
              <a:t>European Renaissance </a:t>
            </a:r>
          </a:p>
          <a:p>
            <a:pPr marL="0" indent="0" eaLnBrk="1" hangingPunct="1">
              <a:buFontTx/>
              <a:buNone/>
            </a:pPr>
            <a:r>
              <a:rPr lang="en-US"/>
              <a:t>(1350 – 1650 A.D.)</a:t>
            </a:r>
          </a:p>
          <a:p>
            <a:pPr lvl="1" eaLnBrk="1" hangingPunct="1"/>
            <a:r>
              <a:rPr lang="en-US"/>
              <a:t>Rise of alchemy</a:t>
            </a:r>
          </a:p>
          <a:p>
            <a:pPr lvl="1" eaLnBrk="1" hangingPunct="1"/>
            <a:r>
              <a:rPr lang="en-US"/>
              <a:t>Emergence of science and publishing</a:t>
            </a:r>
          </a:p>
          <a:p>
            <a:pPr lvl="1" eaLnBrk="1" hangingPunct="1"/>
            <a:r>
              <a:rPr lang="en-US"/>
              <a:t>Rudimentary testing and research</a:t>
            </a:r>
          </a:p>
          <a:p>
            <a:pPr lvl="1" eaLnBrk="1" hangingPunct="1"/>
            <a:r>
              <a:rPr lang="en-US"/>
              <a:t>Major cities developed own drug lists</a:t>
            </a:r>
          </a:p>
          <a:p>
            <a:pPr lvl="1" eaLnBrk="1" hangingPunct="1"/>
            <a:r>
              <a:rPr lang="en-US"/>
              <a:t>Apothecaries still run by physicians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564700FA-0AAE-A743-9BA7-061F7CC552F0}" type="slidenum">
              <a:rPr lang="en-US"/>
              <a:pPr/>
              <a:t>8</a:t>
            </a:fld>
            <a:endParaRPr lang="en-US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Origins of Pharmacy Practice</a:t>
            </a:r>
          </a:p>
        </p:txBody>
      </p:sp>
      <p:sp>
        <p:nvSpPr>
          <p:cNvPr id="969731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 marL="347663" indent="-347663" eaLnBrk="1" hangingPunct="1"/>
            <a:r>
              <a:rPr lang="en-US"/>
              <a:t>Pharmacy in the U.S. followed European model.</a:t>
            </a:r>
          </a:p>
          <a:p>
            <a:pPr marL="347663" indent="-347663" eaLnBrk="1" hangingPunct="1"/>
            <a:r>
              <a:rPr lang="en-US"/>
              <a:t>Professions of physician and pharmacist eventually separated.</a:t>
            </a:r>
          </a:p>
          <a:p>
            <a:pPr marL="347663" indent="-347663" eaLnBrk="1" hangingPunct="1"/>
            <a:r>
              <a:rPr lang="en-US"/>
              <a:t>The U.S. developed its own pharmacopeia in 1820.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© Paradigm Publishing, Inc.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F9863DC9-E1C9-9D46-B0CA-23020CCB832C}" type="slidenum">
              <a:rPr lang="en-US"/>
              <a:pPr/>
              <a:t>9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Pharmacy Workplace</a:t>
            </a:r>
          </a:p>
        </p:txBody>
      </p:sp>
      <p:sp>
        <p:nvSpPr>
          <p:cNvPr id="970755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Community Pharmacies</a:t>
            </a:r>
          </a:p>
          <a:p>
            <a:pPr eaLnBrk="1" hangingPunct="1"/>
            <a:r>
              <a:rPr lang="en-US"/>
              <a:t>Institutional Pharmacies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11943PHOTO" val="/9j/4AAQSkZJRgABAQAAAQABAAD/2wBDAAMCAgMCAgMDAwMEAwMEBQgFBQQEBQoHBwYIDAoMDAsKCwsNDhIQDQ4RDgsLEBYQERMUFRUVDA8XGBYUGBIUFRT/2wBDAQMEBAUEBQkFBQkUDQsNFBQUFBQUFBQUFBQUFBQUFBQUFBQUFBQUFBQUFBQUFBQUFBQUFBQUFBQUFBQUFBQUFBT/wAARCAGEAo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AWR9ih8rt6bRXf8AwnvNTj1ho4g7oRy3Py15e3mebgn7v6V2Hw+8dHwrqqvLHvicBSzfw1wVKV07GsKvKz3PxXo/27SHjlgLbhw2Pu15JYahceF9QeOVC9qPlHHSvdtE8SQeJtEd4wjKRt3LXmXiHQ4mluIggZc/rWOFtNOmwrXT5+5yl3DHealK4lVYG+d1WoptYiuGdEBECD72PmrLeS70W5ltzbhUc/63H8NT6fCnmu33V+n3q25OUqnLm2KMluLibzdm1c/er0HwfstbRpBKYm/m1YaaaNUKmKHbjjao+WtfR/Dclm6m58xFB4bHyis+ZMuzij1DwjcPawyzlNsrjisvVvtEmvadPcfLK8nP+7TLrxFb6bYYjuDK6jAVRXJXmvfaH8yWUs+eN3Y1NKnJtzewVJQtaJ9CyW8d1axO6BtoXPtRD5HZPu9PlryXwx8Uka1ez1FyvlrxJ/erYg+KFvNKsdtbs7bto4rJqzsCd4ml8V9Qnk8NxRDcqeZ93+KvDrn7HM+6eQxPhVMipuU/71erfEbXNQvrO3tIokV8Byvy7hXnv9l3F5u/tCASwfdMaRhn/wC+gy13xVlqcqephWGjwR3OZbwRRZ3Fotu4f8B3V0F3pcd86m3vbO9VRxLASkv/AAOI7T+K1fg8K6JNtRLiTTdg5aWwSXZ/wIutUNY8B2mXltNd+2bBnzLaxk3J/vY3Yok7G8Wpo9G+FfxW1X4W6iqPFLBb52nzPnhI9Gr0L4o/APw1+0NoVx4h8FwQ6N4qiTzZ7GMKsNz7rjua8B8JfESPSU/sfxFaXF5ZfdS5i+WVP9naV+b6NXaeCfiBL4D1+KfT7yZdN3/u3YbdnzfxL6VdOsoe6ZyoN+8j5m8R+D9Q0nULi0v9PeC6t38qaJ0+YEf8BrFHhl/vf2ey4/uo1fot49+E+mfHrw9L4k0iCJPE0UO+ZIjtS6QfNlfevlSGbStHvLjT9QuLiyuLdyjxyx/MrD/gNVVqezXNFBRXOeHnw3bK3z28ievFEfh+0V1KyOlex6pNoU0e+LU4n3DjcirXCarDaea3lSJ/wGslXv0Or2coGBF4bt2588rUy+GbZdx807e+6oZo3j3AOdv8qp7Z27yMv+z2rZTTC8+jNdPDsXlbDc7U/u1saR8P9Ovvkkvdnq1cci3PzYSXbUifa1OAJfds1aml0M2qkluejw/Cvw3CP3mo1DL4L8H2vL3ruy156VvW5Imb/eO6k/s29bpE+3Nae0XUy9nU7nqGm6lomihoLCR3ZxsKtXPXPhvSGuWkkiRdx3fMa5KDw/qM0ypFHtdjxtNP1XwTq9rMqXj7XPzDcd1WpRSuZunUk+U7Ww0nwna83c9qn+84Wr8154Et4SYrm2Zv9gbq8s/4QuVj884SrVv4RSH/AFk42/7IodaC6lLDVPM7C48VeHLd28oj5em2P/7GoT8StLtU/d2skrDpuG2sKHwjabvnnL/7orRj8K6eu3KO6rWLr0u5vHCVWtiw3xWkkDJFp4Ve241E/jbVZvuBIqkGh2VqWZLcNtp4jjjHyRCp+s0+iNlgpbMpNrmt3TYacqq/3Uq7YzXm7fPdyfnR5ZYrx+nSrENu/wDc6VH1y3wwRosB9ps6jw74qt9DmWSSSVlU/dWvVNM/acTQYPLtNPuJ2UfxSbK8HFr8vT5s1MlmV3EAflXLUrznudNPCwhoes6/+1B4l1RdlnZwWanozuXb/wBlri7z4neK9aLfbNXl2MPuoFC1zKW7sF+Tbj2+7ViG32nk/LWXOzZUYdiKea5vnzcTzT/7xaiPTYNi5gH5VfWNPmP505MKvHzVXtR+xT6FP+ybZU5t03Z9KcljFnmBfyq7FGV6k7f92n/ZUVmxvpc/mEaKXQpLZwfwW6K30r3H9njwjqGnyXV/JGYoJvmFcT4D8FyeIr9D5bLAh+9X1D4Z0H7HYRW4jKog4X+9XTTk7NnnYm17HXDUHuNNWJwFVei4rPaPjPlom3ru+9VO81Awt5Ui+Uq/wrU9nDczR+bBbRvFj/lq/wA1ZNu5ypXKsmpGGRkisg7f3n+Vf++qt2CyXF/A4tzFj+7MNq/5/wBmpCzqr+bcPav3Tydyt/vL3qnBcaf9riZ0i3Bt2+JGVSf93oKuLE0Y37XXh95rXw9fiMbjAwdmIXb/AJ218oNsjd0J6V9bftZLFefDrw9P5cbOpZA2NrY5/wDiVr4+axfdh8rXPipar0PWwFK9Mv8AmW8fO8U9Ly23YB+X6Vmvp6daPsIUL5Y/4DXne00PTVJGqNWij4AP/wATSLrCeh/KqEdmyp9ypUt03fPhcVPNbqUqK3Jm1gK3T/gVSR6wknJjalSO0VeQKsr9ij5OF/3axdQuNNdiW31AycRjaF/hrrdK3tbKSN1clFJbrzH6jtXb6RcQNZoQO1OFQxq07If5ZZc7Pu+1M+zvnKAjb7Vde4RVximPdBV+5Wt2c3IkVfssjcc1G9nJhh8q1cS64bCfL2oMnoC34VLk0Cgjn73w+9xuOdvH8VZ6+E58sfM/76rqHmddwx068VGzS54B21HOaxfL7pgp4RLKu+XGOvFSJ4Tjjb/Wbtv94VrtHOy4IPFC2srBvvVHM11KRTi8OwLtG87hWxYWcVmjAfxf+O1VFnL6Hd9KlFjcLuzlahvXchrmHy6bZNuyTuz/ABUW1nbW4fA2/wDoNNFjIz8kU5NLdmbe+30q+ZdyuUe0lrjg/d68VXea0jLZC7TQNHlj3kOdpNRS6XuOXc7fpUOSXUlLUa15ZRnlDt+7tUUkmoWca7wm1f8AaWmnSYmDDJ4/8do/sWBRsJdv96svbK1rm3s7kTatB83A/u9KtW2sbnGyPpUEWjxKeELVfg0lNuUASsFURTpoZNqjsMbCtFXBYxeXg4X/AHaK1jUSRNkfKsjOyq+flxt6VF9nLOqY+X73StlNHkbdv9OKtWem20O1r2UKy/3a+1S094+NUnY7X4b+IrvRdJe3ii81P/QK3pdQ+0bnkI3n5jzXAf8ACUWmnwNBbF9q/wB0VTPjKRt2wCsvcg20KMZ1LJnUazDFqQeOQBHU8N/la5qKRLOdhPL8yfKKyLvVLi43F5Suf7tYc0hkmYkn23UnURvCk+56XbeLLSzRgH3bf4vei98fXN5D5SSPsXjavy15zCwVl5Py+1TPdBUx/DWDlfodKo/zSOkGtXFwXCEqtQm8nZmG4/71ZtlcBTgj5f7ta8MiTLhP5VDnPqaxpQ6E+j3UjO2fx3V1Xhi4kj121YAswdWCqfm+9XG7vstyuAa67wtILjXLUBxE2Q3TrTh8ZTTUGdf4w17+1r17h4jG6jaV/hP+dtYlpZ3FwiyJEYoP70Z+b/vnrVrxHeQW96+YiyMdxqew8SW2nhEgSNHba3mYbdXZex5aTtdD4dNEkqjyBtTq8sDu/wDwFQ1XL5rlkUWkd1vxy1zcRxJ/wFeo/wC+q3NJ8TW90mbmfUIm+6Fs5HVT/tMo21rahfCSxxHp2p6i3/PRbh0Vf975lrLlTRUJPY8ov9Lubhdklg+7vOrts3f73/s1O02z1PQZN97pc17ZEbS23zVC/wC+Olbeu6pLYzqZ7CzdfumBri4f5f8AaZHx/Sq1h4k0JdqPaalpsuf3ctnOkoT/AHfukfSsLK52022tju/hh8Vrv4e3sF5Z3H2rTt65jU/Moz0Zeorof2iPhLpnxisP+E48GQL/AGokfm31nEdvnJ6qvqteaWEm68e7s7tdSnB58w+VNt/3e9eg+CviAfCutRXHlSwKMb/KHygfxHb6VrSm/hZE4cr54bnx/Np9xbpLbzxyI4PCsv3W/wA7aoLZvH98H/Cvsr9oj4Ix+JLN/HHhOAPEdr3tnB820/319q+WrjT3j3B0K/wnj5laqleGh10Wqi0MRLUNwQf73yip0sz0CdK0oLEq+f6VZ+zlVzz/AL3pXL7Sx1KCMZLF2KgL8tSxafIy9Su2tmC3RgvH14qxHb7RgIPyqudvcFHqc8mnvvb+GphYyquK2/se3ccUNbmPr/Kpu+hoZ1hD9luYpMncproPiBZmaKyuUTrHWS9uVbP3WU/w11ut24vvB9vMPvJVxleDOaStWTR5slqGDZH3flpxtxu6fdq2bc7mABX+9Tvs4VckAVlzHcop/EMgjiXcCAtWEVG6Af8A1qi8yKEMc0+01Kzt2zLFI6p/CtCg5mbrU6e7HTKOmykWPcPuGt3T/F2hQuol0dpVHutdjp83h3xAm2DQrtJSNo2Rs3Nbwot9TGWNpdij8P8A4I+KPidBO3hzTpb14U3vHEN2BXJXui3Oj31xaXkUlvcQOySRMNrAj+Gvpv8AZ7+Kniv4IyarZWWlGCC/A8l7qLLbhVK+8E+Gry/v/EfjC9kW4upjNIqhtxYtn7oWtnQ5vdWhy0sak37TbofNyWJblYyzfSrtp4d1C6/1dnM+7ptjr3f/AIWp8LfC7Y0/w1datOn8TRhEb8T/APE0v/DV0lnuj0PwPp9mvZp5C+P+Aoq1awbj8TJeY/yQPIrP4Z+KLz/VaFdurdG8k/8AxNa0HwT8aMrH/hHrv/gUZ/8Aia9Bf9qb4gXC5gt9KsF7eRZbmX/vtmqqv7RXxLm3f8TuOJf7qWMC/wDslP6tS6y/FCWOry2gcW3wT8a9vDd3x/sUz/hTvjCH/WeGdRXH8UdqW/ktdvD+0B8R1myPEJ6/8+kH/wAarf079qL4k6ft/wCJvaTL/dn0u2b/ANkpfV6P835D+u4j+T8zxPVPBesaTuF3pd5a7f4pbd0X9VpumaPLfTLGELOvtX0dZ/tdeL7rbBqOh6Bf7v4vsjxN/wCOOoqrqmqf8JlfxajNplrprEcx2oZVz+POKxlhqa2f9febrHVJL3oWKfw28PyWtsoEYgZfvV65aR7bbDo3HtXHaDpf2d94dEU/xSEr/wCy100N5JC6oBFLz93JZf8A0GqT+yjikub3mTPJufb9oCr/ALUbf5NSxXQt1YLNC2f4WJVf++Sv/s1EjQM2+e0C5/hXP9VqW0uLabfF9njdV/6Y/Mv/AI7UPQzSciJ9N1O6Vih2RY+623aPdWqay8I3GoDzH1Cx89D977rOP7r4/nz/ALtWljtLeJlkWVEf/nnGyj9O9c9eaTHCWvNIDygn955eN3/fP/xVJO7KtoH7UGg21x8KtJvIows9tJsdY5Pl/wB73r4+Nm7HlzX2D8crqeH4O6XbbHMss3zrjt81fLMsIh+by648ZLVI9zLVem/UwfsMm/qd46e1KlnJu5faq1oup3YCH1pyWZbrnb3rzOZns8pQ+yhRh3K/wlqPscatw5rSSxTLLs/4FTksUjb7m3/gNRcVomcunwL8u81PDpsDDOwt+FX0syzfu1+7/FViG3dVUEbV/vKKi8h2iiqtjHsyIgrL7fdrtNHtQ1qgxtXH8Vc+kcavwTu+ldbYYW1HIVsU6blc5qyjYn+xp82R81RtaxrzgfLU42K2SRtpzzRK3JG0e9a6nL7qK626YxsP5U1bcbmGz/voVK94i/xqtNS6j2nGKOSTIvDqyBrcZbCGhIz0EdSSXSL/ABhaj/tCLdgyLS9lNrYHUprqSeS6rwPl/lUTKFVvrRNfQRlE80UIvnK0iHdt6rU+ymlqgVWm3a5BcXBtxv2bmqL+0HY4KBVX+7U7r5w2Og20Nax9Sny1N0b8tiMXjsu5AOn3aia+uWbAB/Krm2BU3cLinful3Y+99OlTddg5Sg9xcKOCW/CqcrXLDqd3bitYyR/NwPfiqxk3KxUD/Cou+iLikUFjl3MCD/vVKLeXHEjbl/hxV+ORP8ip2a3Vcbtv4Vle+hpYyTHOrYXO41aht5MZJKr221aPlK65+XirSbFRnCFl+lK/kDh2M8W8/XcW/GiteOSJkUmI7f7uaKV5dURyo+OpfEV7cdZD8v8AdqqdSk+Xfn/eYVXMJVVBG6nLCmxiW/4C1fYc8j5ZU4LSwqXBZ8k/p0rd06zMyb8/RcbqwlwvCfJ6tXS6CpWNlQiocjRLoRXduYxj+nSs1Ld2kbJ6f3v4a3NSh8t2IO5h7Vkxb5A/976UJ6CUeg5YdrYx+lNeNP7lEav82Qac9uVTABpmyUSe1kSPoK1bdtoUjv14rn4YZFfhDu+lbenQvsYOD+VTYfupFyWQzI3O1sc1t+FtQ8nVrN87tr/dx92uf+xnc2Bt3Cr/AIcjls9dtZ0Q7g4zx93/AGqdNaky1iz0HxC0dxcvB5RVw/8AF/7LVXTbW2W5REj+0S9S0h2qtbnihTJMsggCs3zBv4axdEvJ4b90FpE3PO6FT/7LXS3qefFNw0OysoTHbK888Bb/AJZxY3ID/wB881tadp+oXXHmSbOyxW+xV/3l3rVzQ7yVbffdraJF/Aqwo3/ju3FaJvIFk2Pe3Dbf+WFnbws2f7vH/wATT5UQm0XdF+HugakFOrpCsvdcwt/30plYj6VFrfwp0S4jL6dp1ysA6y2djDE2Pw3k/wDAazdS1DVbhmi09NUsto3fLsRf+BMV/wDQWriNbh8aNI7vrM7r93Z/auxlX02llobdrJFxTvuUNV0Wy0PWMwPqvH/LXyEWVf8AZZdy/wBKtJqGmXRSQeIZLW6i+41zasn/AH1sZwP++qwZtJ8T3ETo+n3zwD/lrEDKre++rdr4VvbG2aaSzNwyjc6uV81P9rb1x71ztOPQ61b7TPXvhB8aLzwzqv8AZer+VPYSHaJVO5H7Y+jf/E1Y+O37OtnqVlP4v8JMJbKZN81so+aM15Bp9rHfJiILOn3vIZ/u/lXsXwi+JxtQ9iZERPL2SW0sm7zU/i/3v51rTqcy5JGck4PngfJt5DLYysjpt527sVXlaRjswecV9ZfFj4E2epac/iPRI91hd/fki+byZB2avn2/8LjSb1UlG2Nvk3fe+aspUWtUd8MTCaOXslfKjHzfT7tXfLK9j+VaLWNtavvL/Nu54q4kMVxuwPmYBqlQZftoX3MRVfv96opM9v5VvSWcCtggr/D0qvNDBbuwCM34UuRlKtBfEY32d2DCuz0KP7d4PuIv40+asNPLUMPL3V0PgXbJPeWhTajirjF6nPVqxaUonB3UIVGydnrWLc3zbmRD8tb3i2RPtz2cEZ3I+07aXwx8P7/WplPlbUU87hRSoNsK2J92yOetdLuNUlxFG7Z/u13/AIV+COq69KvmAxRfe3MK7nSV0PwXBiWNbq8H/LNBU974s1/XoWjtj/Ztrjbtg+Vv++q9BUlH4med7XmXuo1NN+FvgPwCiz67qEUs6/N5C/M3/fI5qW/+OGmaLC9t4T8PQp/CLm5T5v8Avkf/ABVcJL4bKu5PmXU/dmq0lvPb2vlx2Sq/d8Ue2hDYhUHN3Zx/jvx1441zVoL271SWLy/9XFEAir/wELUFn8UNaYrDrEn2pB8p3Cunn0+eR1eWAy4/vCsy+8H/ANpbj9nMTn2+WsOdv3jpdFcvKjUsG0rXod9v5ayn2+ZaqXml3dqzCMBlU/eUVzU3hfVfC863EatsU7tyiuw0fxBHfFLe5O2VhwzCnUiq61YUJvDva5USxvZOPLNK2i38jfKjfLXWW8POzO30Za2rbS5FTIJb/argeGtuerHHXV4ROCi8L3OzLkr/ALNH9izrNsV/l7L6V1OsKbFH+fp1rLs4xdSrI4288N92qWHjuQ8VI1tB8OjTSs8kgeX+41ej6Ja/bAh2uv8AsqOlczodi8hV5iFx0/Ou60W6t1jYHzG2fxRON1bbKyOK/P77NFPD6QvnzZenzfIzKv5LWpYaT5iEJd+b6IhVWqlp19I11m3v3Vf7s6FWrrbFrmRGX7HbXjL8x3EN/wAC9R/3ya0il1MnsVYdNfz1SC9kglYD9xdQjn/H/vmtfT47DTZs6hAQzHi5QOuG/wBrHB/Srlppun61aLFf26RYP+rnj3xf99jp/wACxXf2Xh2LT9OSK9QXFmyD/Wxn5V/hKv0I/wB1sUOFwTSOcC2y/vfs9rsn+Us23ypP+BfLg/71cP4h8KyaHfvLpkcipK4fykk37M/dK42vj8/96vR9S8N6fpaBI7iKCC4PEUqFUf8A3flxn2/nXOLos9reA2z/AG/TXO1HgkV/K/vI6jdWUIu5pdKJ53+0XqVzZ+GPD+nF23GHzX+To233/wB6vmwKNzZB292r6b+PTf2tr1vZKC620Kod3rXk83hm0w3yBXpVqcG/eNaFWcI2iefQ+XuYeWdv0qwjRf8APLbXdx+FbSMcY3DrVO60O2jVjj5q5vZw6Gvtpt6s5L5FHyRdOtUnWRpZCg2r9PlrqmsYFdlz8v8AdxTzp9tHF84+tPlj2J9pPucvBcG3dv3YZf72KupdHZxGPyrWjsbeM/c+X6VK9rEwYJHtx/dFCjEjnkzlLiSRps/6tR/CtKrXO7gsu3+GuhWzt/NXegVqcIYYZ1AxtzU8sUTzyMV2u4+DuXjmkdbhl4kf5RXRyfZ2+TYP7vSqjqip8oCVVoi3MsK/lqCTtqxbwv8AN85WjyTsXYN1Pt98Jw6VPKQUvssk3SQrt/vU+OxkhKv5n6VoxxhldCm1uzVBLDLIrAD7tWRcSW1SZFcg7krV0eaLeoJO1htrB2zxxsAQtV9OujGfnyu16i3NoEd+Y625jjjZgny/hTIVFNvrhJFikjztYVTS68vlD8teLNcjsfR0pKcLl6SEMjYA3LUaQybOm1qq/bivIH8VSLqD7eyt2qNWaqxY/s/ljgK396oktdr4BG2mC8lbuKj+2FT96sncpFr7Cm5i42r2oa1Ct7D2qu+pSKikD7v6U2G+kk6YqdbFcyLn2Ub2+c/3auQwiPk5+X+7WaLp2bkirENwdvXvUpXQ76GgFiZfvFfSiqSXQVVBO6ilZmdj5aGl28MOPLHy/wDjtNXTbb5t8e2p/OPTH/fVRFTvbA2/7TCvstD47mb6j10+1XpHU8Cpa8IAtMhjLIwP3v72Pu09VK8kbqH5gn5j5ZhNwYx/wIUyOMRoxSIL/wABqXac/c+XvxT0U9Cd38XSjfQXO2QiMYzsC/hUyr6IG/hodZG3bSKIcxn+7S1BvqTRqkZ5j+b6VI0JYZH8qcnyt0qfy22Mc7vwo6lx3IxC6rgf+O1a0yORbuKQDdghttMhhKnDndWjaKbfkfLz6VS0Dm6Ha6ldbobWTZviKcf3kPpTtHtdO8xp7yAxfxbVk+9/47VK2uDfaYpz/qjtLKP4at6Rpb3l0oWzuZ1XrIvyr/6DWjXWJFPY7+w17TriNESw3xfdC+YvH5r/AOg16H4O8J6NrTMTpkNu2OZVhy30X5+K5Lwva6fasm6ySVx/E8G7b/u16FYapcQxbEtoHi7RoiL/AOOmumimlqctRrZE+p+FdHs4RbRaJHLu+YtkB8/jzXPS+FfCl0i7PB1o14p3Ge+Mmzr/ABYbH/jtdpYXGoLDmS3s4Wz96dE3IP8AfRGP4bv+BLW1Mt3dWWZ4IHg2csodt4rVxt1MoyZ414gs47GVLaw8L6PBKDxPJHcqhH+wwVv7v8WD9K5jVm1vR1W7Ph+JZUORc75F2/7u9l5r1PUtS0P7S9skslu4Db4rO4aFv+BYVj/DXOXeipMjPp+gNeqPv3U97KqIP9pty8/8BrGSOqL6Hmt548+3LEL/AEy0S43hvPlg8po/9rzU6/8AAqm1K1sPscV69ytvv+dJ1T5M/wC8Oh/3sV2VzYzeW8b6FFcW6/L9psx52z/eYM39K5nU9FS3u8fbI7VPveRLArRbf93b0/WuOVM7qcj0H4MfFIaPezaRrJhlsrwbJHR9yPx8rVqfEn4G2eqWEt3paiWCT5k2fMyOK8R8R+CZ9Hkstds/s/8AZ0qfvEs32o6/3kx/KvUfgz8Yjbs9lfSi6tw4+/8A63p8u78d1a0qltJEVKenPA8w8RfCeeO8UJGVXPO4dKgg+H8lrAspjLYyvSvry50nStWtnudiNBIdwkx0qnF4N06awuIkjRkD7v8AdrsVNT96JzxqOOjPlJvBMbNvdCuPm246Vn3XhONfnKbufSvpq++HcEztHEArhNx3dq4fW/hvcWsTYTvuDVk6RrGpfc8bn8KwLJym1cccVXv/AA7f2c0UulgLKxCll9Npr0fWPBt7/q44z8r/AOsx0FRS6HqFjoqpbIWcuy/MNzKP4f1qadLuOVTS0TgrHwrpXh92udUYXF653GNfmbNSu2o64jRW0Y06zzt2p9411emfDu4a8SS4Befs0g3Z610sPw9u4XyUGxhv6VvdwXuIzUVe8zzrSfCdtbo28F5fvGRxW3aafHCvI+Y16RYeDRHPLAQPmOzp6bqW5+G8/mtsAVWO3dWEqdSep0QnCGhwEFnGu4lPu0klmrMwRNtdxH4Fu4234+X5sNj+KhPA9z5av9z+9uHSslSmjVVII4g6TbtFtKfvTUtlpfl8GIbq7ePwb87Eybce1H/CPr5nD9+eKfI0HtEc9/wjaXUOw24ZW/vCuY1z4M/bLmK4tIjEyHcVUV7PpX2axTZO4+X2o1DxtpWkqwzGq7Pyrrp0tDCVToeISeGb3QYLVLmM4b5d+On1q1c6lBoMWXOcjhf4qg+Ifxms2MsEaKzKeK8q0XXrjxZq7SyF2ghP8NTKxMLrU7QxnULtrm4k8pG+4v41dsrXbc7Ei3L/ALNRGGTUNgjQeRH/AHfvLXWaJYnCyPCzNx8ymub7Jukamg6TG20yCXcvtXo/h61sPuSaeJd38TDn/wBBrn9Ks/mVyREv93JWu70Sa3V1AnjSUdN/enFNEvsb2leGdPaHKW0kSH+JD0b/AHTW/pHhvT7eXfPIViXpPg/L+XT/AL6qrZLbXAUvJGs/97O1m/4FtzXR6bahkXy3KuvSWJ/m/Sruu5nym3p/h+3a286CL7fETt+02h3t/wAC2cj/AIEtOttU0rSVaN7y6tUJ27LmPein+7u2tn/dZap211c6LeZnNrP6SrHsm/Rf/Qs1dvLqPxBZ3Elo9rLsG2e2u41mhf8A4EnKf8CU1LfQaiVbnRdG16B7eK7VILgbo3s7jzYlf1aJ13p/wFv+A1zeieFb3w3rD/aEjlgB3Pdxn5HA/vLtz/D95lrmtb8L20jtPpf2iynB+eC2u/NTP+yh2uP++anXUNcs/Dd48krOiDykduzf7tZxd3qjWUGlozy34l6xFqHiXUbmABWL7dsfSuDa4kkdf3btUl/cXGj6rLb6iD+9fck+Plauw8LabJrEixxW7T/7USbv/Zazl7+xUHyI5RNPvJvnSBmz7VRm0m9bf/o7rj+GvYX0mSxLBB06rj7tVZrPcjb/AJW+lct2i7njEmj3bbgLd1U/xYqxbaLcqy5gLYr1J9PCoxH3qheOOPb/AHvpUN2C9zgH8Pz3AUiDbQfDN5GjYj2q1d8I/MZgo2/hQ9uVTn+Gp9oTqeeN4Hu23yFOg3GsXbEsjR424O3dj7teo3MkkdtPsHzbP+A15FCzyXcpHd9xqr3Q9zRaG37gq1RtbwTbggPtTnt5ZIW/dlm7VxfiTUvE+n3kRstPKwA8sv8Adpu6j7uo42vynZTabJZw73idF/vYquJI1OSA3pXVw6o+oeCIILnZLdOmd2wKyVyMtu9u3I6VjSnOpG7VmOUbOwsl5E0/3NtRG4EMPyHa1KVC9hu+lVHUKSj1vEza6FKa6eSXBx71ThV1kbePlFXLm3GzeiVQuJHjmVx8q9OlUZrsdbH/AKRpS7E2slV/scjbiD830o0a6HlMhP3hxViSSSPd/la8rEqzuj2cJO8eQqtZnOSf+A0xrU/L8/yipmkkZWyKhaSVVYnCtXDoju5WN+z+W7Yf9Kd9n3dB/wACqtPeSQ/cw1C30jbv8KbT3Gr7lvySoZOV9KhW327uTSNJJMjGI03zJF4c/pR00AsxQsxbOdufSrKqVDBBuUe1UIY513Pkhf7tX4Y5GTcSd3/oNQDQ51kkTkbdtFMmhaQ7Hfb6cUU0lYlXPDdV8Pxw6tcQWcpltUdlSVh95adaaDFIm0u26r4kdWw4KoKfHdJCzbE+u0V9LzOx8Y7FeXQYFHem22j28nJR1/vbqs/al87tt71aik3Pwfl/u+lF3ylKyRSXSbRRyCy9lqRNLiVWPlj5far/AD98AIv0pzTDGAOn8OKlSYyktjb7MJEFb6VNFptp2jDN/exVkRiRV2IP92pobUR9XRV70XZWoiWNsoUmIfL7VNCtpGciIbfpSfaIFVgH3KPlFPiuEYEBNtFwsPSGDPywL+VWls42H+pG1v4lquk0UPzlx/wKq9zr0VujbBubtxQ21qCuzQntzHbN9nG3b1WsOy1aaGcpJJMqqfu5+X+7VrS/ED3k6xbQvI7dRVLWLWK1u2w5XcfusDx/jXRC9rlR3seoeGPGUrQ+UiSLEvzGSQKv8lrpofEh8zzLee/Zj/fuNiL7bt3SvFNF1KW3vkVJCin+5IV/lXolpIWjSWDT7DUH/uyna/8A7Lmt6VV9TOpRVzvtK8bQLJ5l5Lb27LlfNivXd0X8F4P+61aw8YQapeC3jGqahbkfJLPbl4d3+9Ju/wDHq4vT9auNJKymyuLJ1+ZVsTH/AOhVvQ65rHiKbZZTzI6jJT7OyOf+2u3A/wC+q9D4tjkSPQdE023jDz3ItNqdWkgCr+vFFz4++z3DpbyaOrx9ImtIXYf7rBG/KuBvvB+u3i5123sEgQ7k/tF3m4/3TxUsegxWKq4REVNqiKxsV2Ov+y/Yf7uKXJMpWR0ut+NtX1CD7Nb3DQQErl9OjNs4/wB5nixj2XFec+KdN1CZUNnrT+IZYy37rULJJmRv7qs/z/ivFbNz4guLhGt49Lufk+55U+35s/d3bs5rj/El9qEMTK+gyRLcEb5bG3DSov8AtvtYH9a53HudEX2Oa1DxZ/YOsvFcR/Y0kRd9sudhx94bD0/2fmrW061stQmXUNMiCXEQ80LAP9Ygbd83/fLVz+sQ3jW7JqGltqlk43wzyZS5iI/usNw/Bcj121zeisdLvrqfSL+aKVofNjinGyV0/j2sjYO31Vv+A1y2a3O+LuuU+tfhR8QLb+0Z9Ou5HitbgbY/P/vH7u3/AL5rsPEWpf8ACO2fmIThymP7u018s+G/F0dnf6XPPIyq8iKEwGbfuAVfo1e1eF/GVh4qjl0+efdB91PNf5kOT/8AE10Upte6ctSGtzo4fER+3Sy792QF3VcTUo9Q2nbuQ4Xa38PvXm15qR0O8eznBVYusuev8Py1qaL4ii+yTky7VyFTnoBXQmZ8mh6DaQ21wrDyxuBZdq9qoWtvbRyeXcIqL5m0qw7butTaHtmVLiJ1Z26qv0qpr8220F55Y2u7ZXHT5sf3a1i7kNWDxDJbaS6yCMeQyb0ZR0P+zWbFqks0aZ2vEx4Zh/n/AGa5/V/FEX2dY5cbURmCyDdtXdS6JqUn9iSyoBxN5RWT7v3vmqwibtxrVu0KyZVJUmbYzHr2/wDZq6mHVLdbOAXJG2T5Rt+Xa1eca74fTPnn9whj81I1P8YZdv8A7LV28t3XT9iB3cIrI2W2rVpaWDQ7WPZYvPIZA8Uj7grH7tRLqUC3XlyRlUb5VbG6uS026a4tmDuUlTDPH/eb+KqC6tJH5sE7lpUk+Rl+6y+tJiirnaOscKzyyD5lO7p/D/DXM3GsR5cxBd393FZl7q1zptwqSIfsr/KJM9Kw5LpLO8eSQt8/zBajoWlrYh1i+uPOYjO3uteR/Em6v7VHaMsv417jfxwX2mebb581R973r59+I91OzyiUFGHyndUM1Wh5dpdrd61qDI7s284LL81eteHvBreHbJpNw3EfeUVj/DfS447d9R8oMob95t+8MNXX3GrJdJ5ltdq0SfKY2B3CsG0XHRmt4V2SJwu1Qdp29v8AgNd5p+n+SFG8Iv3hz96vPtEmCuz52M3/ADz6ZrtdHt7m82s+U5+6o/hrnSOi1tjvNKaeHbhI2X+9n5q6jTcyRt0df4lx8y/41xGlfY9PmXzS7f7LfMtdXYa1FJNst7iODd/fj+X/ANBouSdPpFvLIrAW0Mq/9c//AGXrXb6JpcHlrLLAlu396Byu3/gJZf8A0GuR0rTdVuI1lspRK33h9kfd/wCOH/2WrNzrXizT1le2S1uGQ7XSWPlf95QuRWTnboaKm3sz0Sa8k8poLi0jv7PvFLvVlX+8rdv++hWDryx6LCl/p3mrD92P7Sjts/2Vf+i1x/8Awn0vlKL/AEqGCdf4o0MX/jybf6f71UX8TW94zPbSLFK3yyRSGRVlX/ZY7x/4/UOtBo1VCa6GneeJItc+S4jCTqOJ4n2sD+K/+hLS67cPZ+ELWLO95HdnkwFVvy/3a5bUtLn2ZtnklUkfu5P3rL/s7hz/AN9VnfGHx5Z+BU0vStQ2xywQKxX0z81Z05OSbIrU1CyR5T8eNUuF0eKzt4P9IlPyyKPmT/ar6T/YR1q+1XwddaXf6dbbbRB5l43+tkJPAxXx144+MmjX2oW8i/OgPzrjpXb/AA6+OB8Nlf7AvZrd5htKwPtaohPkexhOHPCyPrD4yeE9L8L+JIDpo2fbIzLJbM+djbvvLn+9/wCy152bWRmw8Q21Bpbaz4k3arqE7NPKOPMO5q17O1lbid93+7U1JKU7oKceVWkYV3YiOJsxjb9KyRZ+Y/Ef3TxXZ3ljA3yc8dKqjS7eFGOfm7Vm9ikzlntyr7EG2qd3J5JaM/LWzf2ZWb92XXH8NZF5C7M5kSpZaM6ab/QbhzjhDXlNuyM7vjHz16fqsYj0e6O/auyvJrW3SN1Bk3LVJ6aFJG1DryQp5YA3D2p0l09423ITdWdNax7GwNzbqigYq2WDqtNaahoacLC13Df0/hqCa4S6XAT/AIFis57qPe2MstKt9HHuwppE2IbpjCuADyaYIzN/ugfdp9xMGVsArnouKiVisS8bTT8iGU5FKvt/h7+1VJ8MjA9juDYq/PJuRv3Q2rVC5k/dvn/vmqRKRY0eQ7lBx/DXS3kJh24I2kbunSuP0q6dZHHljaDxxXYTeZdafE+PmX5a466fId+Eko1LFB5CrYqu8e7oDuqWRSqklfrUXmGNumz/AHq8j0Pd3I1sxhkcHbT/ALOmMDK4/ixThIGZeQtSL8yZ/pRqTpqEKpGWAFPFnA3O/wCammTy/wCA/wC9imFnhXAQf7zU1e2hPmX4YSy/Ljbuq7BYpDu31jC+EPO/5fvUf21uOFHzLVUlYybOgS1STchA3UVjfbpf4Dsoo16FRtY8dePbCvz7m/vUsduV3E4pyx8ZADMf7wqdYxGitgf8B/ir6NHxdrjU09WZhsC1PZ26W+4s+3/aqrNI6qxk/dbf0qCKaS4PlwRvL/ujdRGMpjc4x96Rfk1CJWYE/wCzUFxq0aplAFarOneAb+8lWWci1i/vNW2fDujaLF5lzIbp/wDa+7XpUcurVuljw8VnWCwnxzv5I5CK8vLot5aH5fam3F1cqGVwWatPUPFltGfKs4ERB7VnHUheP/tfSu6plM4R0Z51DiOFSTvCyI7WaSFWyBtqX+2JV3AfNt/vVO9rHMqjIQ1A+mmFX2Ju5+8teVUwtWl8SPoMPmGGrr3WRNqE8x5LrRHvZ+cf/E1LFHuGCNtO8sRtj7q1xnrFq2jezdXjwrZ+7iukv1N1Y2t+bcMuNj7fWuYiZc/OD7V2HhO6bUorjTiQ29NycdxWlN390T01M2L7PDFn+z/NdTu3eY611Hg7XC1y1umhR3DP/B5khb/gK7WqhZx/Zbt43RH29FkG6tWTxRqdvC0VnFFFEesVonlbv++NtaUpam0lpoetaZY+HtLjSXUNMFvct8yQec3z/wC8oX/Cur07xgmlxf6N4fi02BB8t9LsRef7zHpXgek2el3yvLqN5d6TO/XdfNtP/AdmRXcaB8K/CmoIl2niCVbhTtEsV7sX/vrY3NegptnBKklrI9LtfidoF5qC2k97b/ah9xVjdkdv9lQuM+9PvPiF4Rhlf+0Bd+eh+SPzBCij/a+auc/4VzLGENvd6Tf2o6/aXKzY/wBrEWD+IqyPB8qwqLCTS2gTr5UMatC//AEUY/ztquYyjTRW8Q/EbSPMc2elWEsGFyvzMf8AvoKwJ/3q4S58VaXeTM8H2nRmY7kZrTZF9eEbP/fNXdd+HdvcLOBo322V8b7nTjCv/fSuyj/vquG1X4UnT1a5f7c7qNwiaREdP+AptQ1NlY1hsReL2e3dXNzHEjt5sd3Z38aRbv72x1QZ+jA1wuoa1IwYatBLJukD2955exlf+96fP91scd/4aux6OLG4WOSW/wBLbjDyIfKPzfxLuYfyrGvNHn0fX7iO+jguLC7zloseU/H8QHQ/xA8crWLjY6os1Ltkt7i6fTIhOkJjmTd/rUyQcr/ula6/Q/E0tq8CeWIp3k3fMPn27vvV5pHfPa2VrHb3EjXVtvt9/wDFjO5Fb/x7/vmn6brBaeC9vZ33rHKrxyhl2c9F/FloiV5H0dpviK08dQLHdusDbHwzD5m/3vxrgb3WLzS7yW3TL4yu7nbx96vPfD2vSrNO/wBrZJYdnlqp+8M/xfzr0HwrdQasIvNAV0kLI7Dbk1b21IS7Hp/w88aPDDAzSHyvORC2fmVvX/x2vQdY1zy7T7IU817eM5VhhuWb7y15FpWmxxm6FoFigk2Om77qcYb9a6O+8QJeQ2d2JdlwkIQowHzsibd30xWtIUzI16aKRLi52dm+Vh/st93/AMerZ8FyWVxp1x5ESrED8jPuXDEfKPp8y1yF1rVlq1reWUch/cRugVQu4IRltvy07wZ4iEkKafKS1vaFtir823OHU/8AjtdFzJdj0y6juV0p47kMiwkOWb724n/6y1u6PeRXljEUQbUyp4/hztUV554n8XCbT547fKoXbZuG1vvM3zVZ+GnjRGlt4pXCRzLJjcPvP1X9dv8A3zQ5FKOhoalNLpuvMiIPssx2hvfb/u1h6pqht7mB5E3bSybcbdp/hrrfGd0kb6W5jCfu4ZT5g/heIEVwvieNLfyLjyy6O5Xc3r95aLgl0Op1GzTxB4dt4gAk77WDN2/y1eaXLXEdzPb3r/NbfKm3+PDH7v8A3zXeJdCzks57CUJa3Nqz7ZPu7v4tted+O9Sla6luIoCjYb7v8R/iNMDo/DerC+hnB3KqdVxu/wA/xV598S9Ft9UmbY481Ru+YU238YR6HMkAO9/lYyMfl2ksy/ptrbvZob6VLyQCX7Sm5PL/AIfl/wAVrFmqWhwGjSf2PY/Z4CVfPLKOtPTPnb5YVYj5t0S7W/4Eu2t7xB4Zjt908R2xsePL7VkWtm/ltI583njaPu1l6l2NzR2Mlz5abPk25WT5Wr0bS5pZI4o9528fLXmWl6wFRpJIBK33flXd0au+8PXkt1C0TgL/ABDaPu1i2rmiO6h0mK3jWR3Xc3zDed1a9hbi42iJIZce6qwrjVX90iXMrRL/AA/xLWtpjW0hWSK8k3fdDR5Zl/4D3ocrmqR6T4ejuFfy4LiS1lPXy8f+glsf+PV2n2rULeFRqj22sqPuefuhuFH+xLvUj/gLV5vot4Lf/j7uYpUXpJhkZfzXH/fVdpbeMLBbbyrl55U4wqjav+f91q5npqmbavoZerWematN5ckupWDH+K5SKXZ/vMNr492R/wDeWqqeEz4ZsVuftyXETn93Koyjj/Zboa0bm48PtF5qXd9a7fmCPmVA3+71/nWO91ftP/xK5Ttf5XaA/K6/7cRVcj/eWvNrWnod9K6iXvB8J1zxC0qENbwjzX2/LtxXJ/EL4c/8LE1ye/1N/PbO394dzV6romi/2f4ZuLm4iigv5jx5Eexcf7S//Y1Qjsx8xKbfWuqK9nTSR5VWXPUbPE4P2ZfDVwu+e0DeqrXW+GvgX4U8LlZbTT40l7Mwr0ZLeNVYfd/3aiaP7wBO1ajmfclIppCbWHCIFA6UBvJiYvhWqS5jKsmxC23r8tLLClw3KFcfxViK3coRtuZvMAbFQzwpM7EfJjpV2SMLLjyyuKJrWNrds/K3/oNAHP7fs4dyQ7Vg6nfJcN5ezbXT3dukcbOg3Vg3MY835o/moGnc5jxmsVn4clG8bpBtry5IUjKsh+71r0n4lSR/2bFbY2l/auFgtUjRunTndVx2KTM6a62hhVX7R5w8ov8AN97pUmowmOZSMqq+1ZMtwY7lhgfdoKLCQpIkuTt5+9TFmVVYH7y/3VqrDcBrSUlfmWq8Mx2OQn60/eINL7VHIuXG3b/tVXdh1T7rVA90GhXICstU/tRjRsj/AIDVK9iGXJrzanL7k+n3aijuIrxHThWxVCW8Rgw2VQ+0COVigCs392pXkSals32WVlBCsDXYaHIZrCUOd2z5uleYzXjw3PL7fwrrfCutNG/lufvjbtqZq6NIPlndmzNdRxqwyapPcRScDLf7NRX9wjTOEfauapi4RQ3XivH5T6CMtLl9ZIo9w2GnpdfexlVrKfUE3NsNNS+GGcP82P7tKwmzS+0Pluu3tuqvcXEjdfu59aqtfBhwc1Qk1AZxg7R/doQrmklxt3ZT6UJeOp4Q1kf2xGrY8sqtP/tYds1XK10Jur3NsXU/zHYaKzrfUj1x+lFS0wujjFuorc9d7f7NX7PT9Q1Ifu7cwRdnf5a880r4jRaPJ5d7bd/9aorutF8bW3iIqkeo7IsfdX5WFfc4bCYep705/I/LcwxuMw940KXzN628K2cLZ1G4D7fm25+WrP8AwkGmaT+7toFXA4ZR92sG50n7RYSzjUSs+/YkTdwau6t8JfEGk+GItcnEP2OU7U2yLu/KvdpQw1JaHxGIqZhi1+8bsUNS8c3DcI5Va5HUtcub0nqy/wC1ViTTWXd5h2N1qtLeWdijGTbux96uyeIp01dnNhstqVJWSuUVkPTo1WYJpVXI+Vf7zVmnVJriRhYWo/33G1au2mg3F9893cHcP+Wajaq151XNYQ0gj6jD8PznrUdi5Fr0Vr/rJPNZf4Y61o/FE95B5EFt5Cn+NvvVVh8PwW4wkY/vdKtWdqYW4wteBWxkq259RhMro4X4FqLDazty7HP95quJ8q4I3bTw1XbPT/tXAn+6F/4DTLuxeGTy87sH71eW2eytCDaZJGyNqrV6z1A6LcpeRnb5J31VFm+35gUxUos45oZIzj5h/EKqDs7jtc7XWJDcNBe24Typgr/L/wChVc0+4jmt0IR4mI2lfu7q5zwJHc6hon2TMbrDuVIH+Vlx/drQt76S1vnt/IdON21/4VreVk+YqDurM2444Le4ZI9MW9Z/m/fgPt/NeK29H1CezmY2Vgiz/deLT4Qy/wDAvu5/75x/tVySaxcW8bRvLJbxA7t0XzMwqrFrEHnOIEu7uUfNtaYqir6tjbgf8CrojJdCJwfU9ssNSnurUfbb+Pw/On96y3IV/wDHsfnS3t5P4Xm+2oL/AFFkTzRcpGzW5X13I2D/AN9V5TpnjDSI7xI9TErXBPFtpqNK7D03BvnNdU/j7w9oumPLpVhe2qORm+bUZF2tu+66jcUP+y1dPqc9jdHjqy8YRfao0v7d0O12yUh3f7u7pXHaz42jsWli+0faF+8myP5T/s7g3Wud8YeMp9SjgvdO0PTNS0i43J9sui0tu0v8cbvubD/xfdAwymsG802e80dNT0bSLK1eIL58EZV3T/tqPvp/dLdPuttrF6M1UUX9R8Rad4ija0+zGyun+4zHC/8As3/j1cpqLXcNt5UhV1jcZb+L6MtZ01xBqF5LY6jaTW+yTalzA+1xg9dp4P8AwHBropfDMt9ZMnmH7UmGjud6/v05+8vy8rt7ZzWMu9zohoc09ibq5dz/AKOzorPEybuh/wA81Xa4tLNoI7hzLbzbsT/xR/3kb2+WpdWhudHsbeWeKbyEk3CdQrJzlWRmHT7vH5Vl6vYwTaZeT2Esl5ZoBNPF829E24aXbt6L/Ee3y7q2gFrlpLyTS7+1juLQf67Y8mP+WR+6d3ote0+C7OPTY3S92tAqPKm0/wCsVPvKv+8G/wDHf9qvCorzzrNHnjF0sS8t6oflbb/3zu2+q16H4b8cOtvPaXLvBeWbrKjOVdf4vvevru/3sVTZKTPS7m8Gjw3H2NvtCLMJredOG8vblgy9/ut/3zT59cuV8q3u0kVJN/lvj7kn8LL8v8W6vPrPxRcWeq+Q432cib/9mPJ/u1P4l8VT2elNGX814vJWOSN1Yfuyw3r/AL3/ALLREH8JuQXUcN8l6EWVpbfftjHzZyN21e/y0aPcR+G9beSRx5EMe3d/C2Fbb/6FXG6PqktvrDhC7wQlXjdj0UhdtWNR1Y7YGQJLPPAy7Wwqs275fl9cf+g/7NdFyEjt57q4utMTY4+dN/X+Hedp/Lb/AOPUeBLw295pMRIjeGTdt9trct/47WL4Xvo9S3W0r+U/ktEG+8vCr/FWzplrbXV5vwUb5kRl28/KtBaVme9/FTS7n+wI7y5dItpRY5V7xbWZNv8A30tecvN/alpPZSAPPBIk0cq/xxnd/s/5216mPL8WfB/RINQcyywE2u3ZuYYzs3f985ryKWMabewXe/ZEI2i2R/3gDj/0FaqEk0Ry2Om8O241TTfsZjV2hcywpJ/48F9q5Lxbpr2c+xYxEjIXCqN25eTt/StGz1ae3uvNQbN3ybcffPpVjxs1tqmm2t5Zj91Cm8Mg6im9gWp4N4y0P7D4pghQb4Fj+8vzZGdv/wATXU21w7aLpojkOyEujqvyqi5dv/QWrR1DTbLWHb5zJKiKqbfT/vn/AGVrGubfyRfmzj2yoQnkN3Ult3/stc7ZstEdBIz2MKROJPNcbjuO5Wqtb6KL6zlkOIly2/aNy/7X8NRaJcXfijVbqcAbIYHY8dMJ8v8AD/s5rYs5Li8ngsbiQW+z5XXG3c3T+7UPYEc5Y6ObW6UWzBkUfO2G3V3vhhjDDvEe5V+Uf3t1Zd81loKPPGUbZ/t7V+lWtJujGySSqPPcbtudiisWbqx30FvBDbI97bnP3tsfzKP973rQ03S3+0eabQJAfm2qlZHha+kW5ie58uCBDu2yDer/AN38a7mG+gvL5C+YEXpHF99qnUtNxFto44x+8lEX8IWUmrV9axafZI5u9srfcSIFm/TnFRa9cCxVvLso/PYfJ5fp6t8vNZGg6Hf3U0moXsj7D8p/i/75/wA8VzVIX2OmlJb3LA+13E4uHKyxKdu3HX/Zautso7a+t1dIgqwEM+5fu/7NYsN1Ll/LQS26fKJ5zuwv+y1EGqBYZ4CVaB+rKCuP+BV5/LyTOtu6PULa4gvtIYeWUfssfzLj/arJnheH7525rlPD/jDy7dIIsKqnbtT71a8+tS3z/vEjVvpXb9j3jypLVmsNi5R8dKgDBVYD5uarQyC4RuD/AHar7ZVlYJlcVhcLEv2orLIary3DSPlNys1NitxuaRnfNWQ0XQnty1K4iBmLJn7zCqt1C7PxuX/eq5tSM4Vw1U7y6eR16cfxUgK9yyQp13VmGGO4fOz7vSrmqqVj+UDdisO2vJYThiKAOS+JKp/a9qifNhNxWuQht0YM5zWj481CSTxE2Ttwlc091Phk3/LVjjt7xU1qORZmQHpXPyRvI8pf5WWty4WWR8uTtrPntfkyOtA7mTDH+6bY53KaieR7fp8qnrxVyXT7m3tmkKfLWd5kkzrHJhfSgTH3DfusFdtVN37lsg/LVqSGT5U/hzt3VF9jlt3yCOKCblB8w/OR/wABqhNI7NxHsxWrcRnaxwW/D7tZVzH8nB+btWiJVyC+V8ofu5H5VpaFMY7lCSG21kvlUXzMsq1bs8b1cDavap2D/EdlfrHI7HHzYrHmX5m5/wD2as6rJKwR0kO1wO1Ykskjbsy7f/Qa8+pFqZ7FJ3gXCoUMPT+KmvcJGjAn7vtWWZn+b95txVN5tzMPNP8Au1Kp3KvfQ0pNWHzYO2qn9pFt3B/Kqbrt3cnb9KhlU9fMPHtQ4qIk2X/7SPzEx/LS2+pFXz5e0f7VZaRljgE/L0qdIXj+YyfLjjdTsmF31NRNUk/uCiqDR7Q2JTt3ccUVrGmrEXZwN34dik3LsH5fdrnb/wANz2c3mWzvbt/eX5a9FTTdq7p3O7H/AAGkaxik37BuavU5+WR8vozjtF8eaz4fkWK7i+3wDb94bWWuxuPiNJq1mgtbS5j9InLbF/4DUS6LBuz5Q3D+LFaFppvOAB+XSuuOKmkefPA0Kk7uJzkser6k+JD5Ct95VqePw3ErqZcu/wDeeuo+ypCXIHzVEITM+PurniuedaUtTrp0IU9IKxnW+nxW4+UD8q1bbCngdaWOzG9f4tvX/ZqXb8w3jb+FYXOlJbBJ91gXKr24otlEZbn5cU6WMx/OPmVf71NVtrc/L+FSi0aVtJAo+QlW/vYqz5ce3O75lH8VZaMWZiatQSIpbOW9OKTQImEPeRvl+lSDT5LiYCMj73G4U37PIwX+FV9vu1paNNtl2SD5ENXDVg7W0KT2I0u/lv4HazuMfPAxVULeq0460FdZ5cuzfL8w/wDZqteMJpYV+0RR+bB/H/exWDDdC6t1EHzqybtrDp/s1pbmLptdzpbaa0hClEllZ+keNy/pSz6e95tS8vTaxZ4sbYbXb/e+XA+rc1l6XrCR4shPHZTypwuRvP8AX/gK1vabJcwzNby22XwqiWSNnVv+BBcp/OuulSS1JqVXsVbnwnqlik629xD4f01sMVgjM1xNj+8n8Z/3m4/hq54O8caZoeveXqml3Nqk0flf2/KFbzvm/wCW1t8okHy/h8vzV13huz+2CV/tC7XCr9lug13Du27fll/1kY+X7rbx/dYHmuguvCOlzWa3er20VrcEqpns5pZUjT1ZymQG2/8ALVtgPC122sjlb1NzTvAeha4Lqe8SzeLU4Vi8qJDLp16o+ZfkKq8bqPvDb024X5Qa801j4H634DmuNQ8FTmLTYXKzafE6yvCQP9pcyI3Q7l3jdyu356de+Z4T1RLHSvEEfmy/vUs7p/JYjd/D5jLHMC3zbFcnPKbHro7P4rR3D/YNaifSryFxhb53WGbrt8mbbkFeyuxI6HduzUvUpXWx474osY9Y3avp+nPbzxxj7fHbOq7H2/62JOoH94L+CkZAXRIfsNukqXJlR/njZiFR/m6ccB/93v6V3fjmbR9Qv1uRqMmg6oDtF5LZCWEp83E2znY3qikfSvL9btdR0O/3kwz2s3zSfY5lmi3fxbW7j+LPXHX5q5pHUtTQ1a8+1S4ilDq+X3Sx7s5H3ihXD+n/AAFf4ua8+0qO58K+IluY55tJeJy0L+QXhSXay/3c7GXcGG08cMrLurt7WS81awnjtjE3lDynilQMuPvI7L1/vA9/u1zLTahcTS/a7cqiHypLZjvyw/u55+nynipiirdhrw2LfaIorS3svPTdAkEm62Rw3zBH6BGKpw33P722t3TNLt2h0nX47eZNOSRLbUYGPzwsCV+X1DbHrB1jTU02+X7Fdx+UQjhdrMd5X5Ds/uNt2seg2tT/AAR4mvtPs9RitJI/suftUdnOF2bcqHRlK/wskP3VzjdWqRLZd8PMNa8VPo+SvMtuJVO1Vw4K7f8AgW38KYslxstdOHzxSFnLKGb+Mr/7LWHHajT1s9Qt0lRluAzxSDczRlVT73f7u0//ALVdXdWb+C9cs7iMbljmSUb8/d8z5dvt8mfl/vNQtA3iVYdUSx1J4BnykkKFvvbU3rt/9BWsvX768h1RZQ4ZNjsir6/drRvZomvNRuJIlwkm8yRj1bOKoC1e4mSSO4D/AL/7sg+bo27/ANBFbdCbHWaHqB091uH/AHqieHzFXG7yXRfu+6/+y16FBqXk6hFJOBLFCR+8xtb/AGfl+lebx2r2aWtxJGj2e+F/NUdW9G/75xipbzxMkd5eIjv5sNx5W1ejJhtp/OlLVWRS3Prn4da9bXQS3gkZUkjeaPd90OBXPeNvD8EenXv7p1/fv8uNrLjNcX8LfGwtdTgj3r9nOzf/AHUJ2r83/fTfhXuvjC8t777Sg+Vz88caj7xyF/8Aiq5U3CpY6Gk1c+dtO1C8tYp/NlDPbFGj3D5vvdf0/wDHa9B0/ULaGw82C2DW88ZmMezaUJ++lcRqyi1mll+zFljJhdH+XK/NtP6r/wB8tXeeFbiy1LRILS8DtcJaytDGqbfnG3903vhm5r0kcrRyEujx6TeXElpb7kYedHtG7hDtaub1fRZLHWFngGxpxs2t91uGb/2WuuvlN4n9oWcRsrKCd4Zo1fcwR0+X/wAeasbxpfPJPo1zKggVI/JkVflaNguPx/h/76qKi+0VTZS8NRxWt00Ywm643P5fzb02MFH3f8/LT0Z5NVuLkFVbezbW+XZ3UL/47+NZPhiS7jdBcOYp4rrckWPmGH3fNU2oXD3EF6lsUi2JvKsdzF9wO1f/AB6ufdWNftC6ixvr63iu42S1yZd3l/KOqsfrxXRWV1p9rJbhP391s3bmTdtz/tf981Visbi4sbKISDckMcoZz8uN25lb/e3H/K1m28lvunuI4tkozhs/fcn7vHbms3EpM7HRvFFtp7sk77LjJUeWNzqv8W35f/Qa7LQfFCafMyZiadhw2zCx5Gfm9a8p0K1e12mQIrrIyiKIru/4E3/Alarumsk146SuJdh5kYnp/vf8BqLaFbnu1m39pLutrxbzbtae5YMkO70VdvNaMmrReU1uXj1HjiJU2qvv931/4FXjj+NLezskiSQov3URG2q/+zXQaN4mfT7JCbiJHmIbYo+Zf7u30+v/ANegVj1Kw00XUfl3YLywn5LSzhCRKw/2j1/z81cl4haKS98gm0s0A/eMz+ay+20bhUDeIJ20945Zxa2+OZfO3f8AAcDaa41dW06O9/cW5uW/gbB2/wC8q9v+BVk6cFqaqc2eg+G4Ujt2kt7iSCzQ7Xby1VnP+y3au0s2tPI+5uf+833q5fR2lbT4HnARm+Xax3L+tal0zwhCuPdqwq6aEJcxtRzJGzfwqKkdkWNnBDbq5+GR2PJ21rM0arEOVauMuwTMI1YoPuisaa4lZ2TZtx/drXuWGGGQrVm+W7S8Dd60CREqyQopA+b+7UE2oBeTHtZauTKVzz82KxntZZpW3kKvalcOg241YMq/J+n3azkvEmlb5H/KprqzlhRtmG21Rtlk3ur/AC0h9Dy7xdeGPxLcAgttH8VUEvreM5kT9KPEl1I3iG9Z03rnaOKoXMKSQK4+U/SttiktB95qUcjsiR7V/h2imx4+xvvH3f7wrNm8yOTgHao9Kd9slW2cD7vekFiO5vN1m8ZBX8KwftAc4A2sP71acLGRXyQ2faqEtuGbptb+VNeQiMXk+F+TdSGZpk5+VqfDZuqNg7mXpUDsFlaN02tRvqQVbiZ+g+6fasu5+VWCA7q2RI8b8/8A6qpX3+s+4NpqloSYklxJJGybD81SWkxUbCn3afIqdd4Xn0qeykibcpHzfSjZWsKxuT3Am0yJuF2VkS3Efl9Sy1uaSqTWc0Rj+jVizQhXdAO/H+zWFVdTuw21kZ800TPyD/vVC95BtwEx6NtqaSFMtx93/ZqF7dNzEDpXOkmdbhYGvgy/6s/71QPdekdOMIjXmqzsit/d21PoV6E6XBUN2f73Sh7gb+QdtV+N2QdtRPNwwA/76oV7kP3jQiuIo1bKH+781FZQklzg4Xb14oq+VvqTZItra+c25y6qKkS3jXpllq7t8ktlPm/8dpkcZZ94O5fpXo8yPl+tiOGMfMOVX+VXrKOONWQg/wDs3/oNU0hkV3w4VP7uKsQt5LZBG76UX7FklxHHljj5R/47USxtu4Hyj+JqsKwVWMgG6nrIWVTgKjdNtRewWK+0KGKfeFSwRiaFuCWx/FU6eXH1T/Z3U+C4iV1EY/Si6sVqjOmXa6jO3/Zq5a2fcj5celWJrUXTZXG9ada6Xdx8ySDbn7tG6uCuhsdntHyRlufT5qclidykoUrWhk+z8Ahav20duu55XH+7SKT7GCtncN9zO36VKkMtq2dm2t97iCNP9X8tZWo3iSKpi+VsU7pDKOryfbLBU4R1/vV59NI9ncb4ndWBKnyz92ul1u4lhDOSNq1wepXUSyZSVlX+NWH3a7YaoS0Lt/rFtq2w3kW6SI7Q6j5hWt4b8QarHceXpGplZYvmSJyzfL/sp83/AI7zXDXLHEsiYdG/ixWfFqQtTmX5mHzBsfMK3jpuHTQ+mfDXxUtLidYvFGjw2t+h2x6hp5K4/vKyvtGfZXQ/984r1O28dWlvClzEYr+3T76+ZIjoT9088of+A89A+Oa+TdN8VSapYoZbyO4uI8Ijb9023+7z1Htu/wCAVqWHjq7jb7PvE6INol+dXh/3WG0gf7rD+laOdjJU77HvXxDvvDmsaTcG3trS8RxvNsu5XRcfPuiLfw9SydO7V4Ul5eafK9pZGNLNPmjb7Ru2j0dXbOz2bj/x6qWt+MhqCNaahMWYDdHd5ZnQ/wAJb5VI+9nK1k6bfXtvI09vdveYG12lCM//AH3uUnP4/wAPtS5kXFWR3SeItQvtsWsHYkCb457ZxtK/xJKvdPl+726q1ZVzb3dneJJpwtpUkkDW7IAjc/wN8v5M1Y9vqD27Wt3Eh/17qIm+R8gAsq+o2n7v4Vt6beR288UbwF7CVN4XKuiof4Vz0K/w7qxubpaFzw9rSR6ikpgKQPttZo2j3PE+7DBlLLgbl3e3zVY8R2Z03W+ovNLuZAqtLllt5hj5Gzzjarfxf3awdWWOa6i1G2P2K8YIsi87N+cb93bd8v8Alataz4gn1Jrox2cm2b5bmJ/76L8u1fVVx/8AstTW9xvTQf4p0m31TTPLs5d1uUKCKWbdLAxf5drbV+636bOtYd/Y7dN1G7tAi3llYpLeqnzfOWTczenzNTdP8QX0c8EcBRf3YUtODtfC/L8v/AVrUfUoFt/Ec5jeB7u1KyRKB053df7rMh/4C1UmKxQ05YtStJ5HDtJJHGsCsehyjbvT+H/0KryX0+rQ2f299sqOzbFT5vvfe/8AHa59Ybe3vLKNLj905d/kDfMgwu1v++a6Bmgt3iAIRXjCW+3sdufvf8Cq0IxNYvnjZvPkC+dBG/zHbxuXbUvg3UEh+0JKElWMuxdvQ7V+X3+9Rr+jvdWk93xK1tsTzP4RjtTPDGjx32p/uM77iaOL5T8qZJDf+hLWq+Enqej7bezsLizsrh2t5I1eBG+7vOefb5WU1w76fPa3iZJl2omfMPpmvQr7w/8A2XJYQJ8zPCyOq7m6Btu2sHxJoNzpJTzg7ebAJS38S8tup3FY6DQ9cgtbC8u4IN3lFpXTb/EF3fL+P/oNey+H/iJHrRt79H814bgLIyfxb8cf+PV4R4VvpL5Irby1RCjvuYbVfIYNurpNHkj8JwwEyFIt+7cvrvrOcU0b02eteLdDkvLlvskiMsybnVh8zLxu/H5VrO03UDoLwSRpJ5qkL+8P3G+Xd/D/ABVttNJq2m2slvtXzocI38XC/NXKaZqDzalLaXWFng+XcoZVkH96tactNSHGzOtnX+zfkG12uXMzbvu7P3bp/D1Uo34bq828baSt1ZtvuQ2JJ4ptvy8jYyH6Nt617jbeGTqG7kMqHbu/uAszf+g1x3jnwLbyQxRxqHlkRUR/V92FWr5ubQm1tUeMWzX90lr5UTvPEm51/jbP8f0roNV8iOzgnt4BvlMkL7/4sMm78PkroLbwq/hvxhLeW2JZbQlY42+4UCsGRl/3VqhqMPkxpGiHyLd9/lMNqrnLNt9awk+U1guYfBZ3tjpT3Vwu24V1tdke5WXJ+br/ALtXdW086TbwSRRHe23yZG+X5fm3M3+783+VrZfT47rTrvzYz9oijtnd3PysXf5vxyzD/gH1rW1ZYrN1jms2uIkszKWxtWMEfeZuw+Zv++WrnckXyHB22nveag04jkit5Tv2oP4c7WP3f4f8/dqfUNNj03zdifMhCQJKC2Pf/wBBrV8OySR6NrfiFIC0TxrCkUp27JnfKbV288L/AA1JBoc8iWRv8rLv3CNh8qDd8o93x+VU2UlbU5+zsY7exn1C7T5o/wBykjRqzf8AAfl4rW09ZZoluLadVuMhXfHCr/Ev3ev3a1/Ff2VdK06CXZAkZKhV+7gL8uz2rNsdQjtbOVp432Y2ouflz6bvX+9Uu9g+yU9ca97Rq4YcKzrtb/aZaPD2pXK32zZFK0XWRPuD2ZjT5tLn1a28+5G3J2/ugVbA/wBr07f+zVUtriLTT5UY2sp2FP49tFkyb6WPVtE1qS8fzDH5TD5fL/hX/gNdDba99qlaNkLY9q878O6hAts8l6/kKp4TO52Wuw0q+F9zbx7E7cVx1k73NoNJG891Iu05CLV+1WS6mUiTp7VQtbOO4cmV/mTotX7O38l2kTO0VyNjRPdrtZgXLMtVYZnhVsgtuq5ctHM6kJ8x600Mlrxwv+9UoLFLzPtQY4KKPlqtCu6N1fPyirF5JzlPlVh/DVINtRh/FUbiKs2Y977tq/7VZ6K7W7yE7mxV24kMyMCR/urTJYRHol1Ih2uiUJXA8Fv5nbWNRcjdl9oarMMMXkofu+tZzTeZd3BkxzIfu1c+2RKmw/8AAq2bLsNvvIhLYfqKyHmG8jirF+ySSfJn8qpPv3fd+WjQCijGOZ0J281IixzFgH5Wo5NjTsVHzL/DVeKYQysQNrfSmQSi3nhGQT0qnIv77JHzVeTUpG3bUDLjmh5o5Pvpt/i6UbEGO++ObA+Xd0XFUL23k+Y4+XO6tq5ZPlOKz72ZNrHb8v8Adq0LyM1bUMM7OtQIqQ3GxD35qSa4Cp071TaYbuPxq0ibnV6BeGG6aOTG1htqvqbFbl8KF2/L/tUzSZEa4X+FV9qm1/C3PH3cbq56iujqwvxcpgys+5suFYUgXduIkC+q1Wusrzv+X+7WXNM8fAk29FrmSO+Wxt/JjB+7VC7jRT8h71mm+kj3bHHy/wAXpVWbUJMMDWq2MLamg0O0scndmoXbbnLndWY+oSKuGO5qma4Rk6/MP0rRQuQ3ZFhmCtnefyoqjJIVLdGWin7MnmO3WGNQxILt/epd3zcAotSW2nnHJ+6Kspp7twMN+Fas8JNFVI4ptpOEoeEb8Kf+BLWgmizTDhDxR/ZZ3YA2n+VK73C0TN8tN+P4fvdKuxrEqqSn+6uKuJppjXlBkD0psOnyt/B39KRSsivGomOCCqD2qykNvswg/SpBYzxhhsIU+1Eemv8ANvO1c8Nil6DvoWrOOBUzjcw/iqWeRNhwdrVVtrORXbBKr9Ks3li6qv0oTXUCrAqM+T/FRdW6SOuJCv8Au1dhsd0XT5sbRRNo6KvL7W/vNVXLJbZo2t/KZiy9mqncRp8wGNp/iqzDCLdM5FVb66RlYjCbahbgcxr+l/uJTHJ8392vJb+88u7eKTvuX5hXqniHUCsD7MFv9n7y15bcWMl1cuSjumfvKnSvSoohmWl1JHvjQFdv8P8ADimeWLrdEcrj+BvvIf8AZrZ/4R8x4/dmeI/3TuYVcTwebpF8iT9+oVkX+Jxu/haui6JTdznYZJ9JkUOm1Pu+eg+7/vLtw4+Wuogje8hZLmKKWJ9rfaYDvVf7u1/vp/uvxVV7N1ttk5DLk/61PKdP+BdP+AtVjQfD8t87RWdwLe+gK+XK6MqP32Mu3+9/7NjO4VJomZdzql7obr5hMtvkokjp83/1/wCX+zXRaFdHVtNe5gRGv7Pb58CIFW5t/m3Oq7cZTb8w6Ec8bSaoatpMcl+1vck2VreDeVYbkhkGdrhvm+TduHy9m5/hq3p+l3Oh29lqduzwT7PNSXG5d8b7W+u4bvl/+KWldIcTvJdFs/G3gHUUs7MwX9iiXduiks3mwuRKi/LzuDfL/u4+9VTwfcJqTabOX8p54Xivos7V37iPNX5eN3yt6fM/SrtjqFvb3FvcWGInR3ljVow6DKLvRvl5H8X/AHzWW91ZWPihp9NlDW0j7XZR8xPzbjz/AMB/FfrWCeljRIuWknk6lf2N/ZCVLd/Kk3nZsYPjb7cs2O3zNTZdSttLXUQ8pi+ziGWHzE3fIflbr3Q8H22/3c1PebNevtRjM6wSzIVMjj73y4cMx6j+L2+X+7muadriO2vbSeN7i4ijKeaw+ZY/4T/31t/8eqltca3Lk01g0Go3MhLMr+V5WAvyllbK+lYl1p95qVrqVx9oYzxnaVYfMd52j/vr1q7Ar3FzYXLYffhZFVB3BXH3eeQ1as+nxahq623lmKKaHZOyvuZAmRj32sqlf+A1oiTK16Tyd04i+cWMblET7hON/wD7MtWiwtdN0R7lCixOs0ckifK/z/d+m1a5u5mu/CNzdQRSb2m2rHIw3ZAf+6fXb92pdF1Z9U0GezdGdLdF+ZvmVGJ3Lt/75atkB2GrWcuk2d7bXCFIJPLuNmdy7eeVb+Ifdqr4Gt4rPWHnKb0Uw3AVT/CHVmX8qzvEmpXGoXVnHI++W3tBCYk+6mM7fw/+xrb8PRp4ftre4cbpXj2Pxt2fP8vzfRlrQhbn0INLt/t17jyZZ7Mm3VFBbeS5ZVX/AHV21z/j/wAI/btZWUeYkR03cLZfmUv8+5f/AEEVxGjePp7O9vHvZPKRwZR/Cu7DBP4f9lTXX3PiiJfCMWqxWzSzzWrW8H8X76Rx91f/AB3/AIFSTKSR5VYasmk6uluCYM5Qc7VVCrf/ABNbl/ptzHf2Vv8AaPN3j7R5av8AL3+b7vTK7axPiXo9xpOsbHtglx9o/wCefQ/LuVv++q2dBW7ure4uZ089rCN0CKdrDsv/AI9tqXexvE+h/htdC8ttLuySyWF1Exib7pRzsbd/30tdR4u+FtxZ+J4LgQbFt5HQso+6gViu7/vlq5L4DRnUNEe2vBtcOrbm/gG75VX8dtfR2uqLWy1HVJDJOz2qOI1+b503h9q/7TV57quM+Q6OTmVzyjQbqWTRPsKBEvJJEhL4+baN53bv+Ar/AN9NUD2d7Z6ZbxSostwkyTebj0D7v++dwrsfDMMFvrU8qRjzfOf5X+6qlMf+ytXR654bs9P8GX8p3Sy+TJCJFHzbnaJsr+DL/wB81sqplyngviG3itdSeSKMReaJJXZRt++yn5v/AB6sO20ePWNU0mS5jb7KLWNpFb3Tc3zV6DrGhy3k8CGLdAkTNJ7n+7+S1f1bwX/ZYsD5RdvLRNqfMp4bfux/vUue5VraGX4f020VL+SWRXTzlcx46DznK/ozfL/s1neM4ZLoajaWttI8t06pNuH3IUA8qL/gW5SfZK6W/W00fRr8iDexdWdcfM5+Xai+/wD8VVvwvHJqCLbPF586Q75JGHcttb/vpto+n+9WKlZ8xfJpdHLt4NuY9J8KeHjIVuJkfUr6TO3yUAJz93/ZbH8I2sf4arania/QIT5DgPHGo+fBLbmb3bp/31+Hout2r2qXmnwShr2YCKef+GNBj5E/3tq5rhfEGj/Z9e3y26Lb7I0jiYszySAL8rL6L83Hru/2jTi76g9DEeztr65iiBKSj5j5YV9qfxfN/wB8iqV3o9tp+nPJcR7l5bZH90H0X5eT/u1u3uj3drLiOA/aJGPnO+P3fXbux/d9F/nzVlLG2tfIe7jN5OAypE3yD6r97H86vmJsclDZ3+qGKBDs2Ab0y22MejKP/QfzZatWnhmwsZ3W0gZ5fvSSeXtCt6+n+e22ta/uI2/dGKPYPlEEBZWf+6FQLz9f92qcmpSx2kQMcVhb9Eton+fd/wB881SZk9NjR0vw3BfTSo5kbyesjDax/oBWpayfY5Ps9sC+wcbvuisu0vtQ1KVkjg+QL67V/wC+dv8AhXTaDCbpvKuZHadDtRdyqyf8BrWymuVmSdi5axy4yRlsbi1X4JL9YcbP0rRbTY9PtvMuZBEv93O1j/wLvUomMkK+VHtXtuFeZVhyOx1U5XVyjBNOv346ZcyFomOwsy9VrRih3Fi/3VqtcyJGcR492rlNDKuZiu3I/wCA1k3OpeS7Ag/lVzUriWR1wgqhLIWVgYxuz/EKSYEFzdO2x0j2sKpaxfSWeg3kj/KrJzV+7bdtAI3f7NYPjC8e18N3XmAtx6VMdwPGVmPzuELZO6pPL8xeUapbNj5S8VNukVfufLW6fULGa6vHP32npxUssb9gWai+uNzsCNrdmxUEN1Jbs2RuX6VROxX8sq75Qr/7LVC7j3P/AHd3/jta39pFnl+Taymss3CSSvkbXX2+WkmIrQxzwlv7tVHvLiF8f0q/DlZWPqf4qLmORZezfhRYVyqZvuk592qK4YTBcIN1XJYQqtkD/e/u1nfZ3t5GBc7T/DiqXcjR3KFzbmTnBVfpVO8jih52/NWpcb9jfP8AL9Kzb+3LQ5zVbhYsaZcGF1cj5f8AZrpdbWJrWGfhldPu1xdsxjRedrLXVIyTaIm/76ms31LpaVEzn7xYm3YG3/2WsOe3TDAj/gWPu1uXbJHuPFYl1IGXiueJ6b1M94Y1PKbfwqjLHFuYH5cnb0q1NIdrfw1nyyPlhxt+lbpMwdlcJPKUOM/e9qgMgVsD5vwpkqiRXJ+X8KXTrM3DuRGdoRm+UVcY3MG7K45JpGDcBsdfaiuqtvBcsmn2sgQssoVv92iuuNJpGCqROym2Q/cJbj71FhcSRu0iHa33ttSyRxqP92m20Me7offdXMmeVa5o2uqT7WQRmoyxkdiT85/h9KZF8r+WDtVa04bOPH91qEGxFCqRq0kpPy9N1RrcRqfk9aZc2skj4wdq1GkaxvhAdw/irNFdS0txt705JvnwxNUnjdX/AM8VdtdNaRGLnbn+GqaDSxahZN6gDdirnkpIzbxtXFU4rM2vlufxrRhsxMi/P8tT0HsRosajgfKPaq8yhtwfhh7VpRWccLNmUbP7rVS1KaBUwh6fLVbblLQwbyRF3AfLWRqdw9rAzyYde22tS8WFtzl9rVwniO4khZkjL7T8277y1vTVy/7xQvI5LyYyxEr/AA7Vrb0PwneXmy7t0Z2ztdU25T/a21m+GtLnvnzby/N/eztb/vnvXoyaT9jgilaIrKOsts+z/vpTx/3zXoJ8qObW5lv4TGxXmttuP+W6x7W2/wC0tNfw3bzW7pGImtVfcPIzuhfb1XuP93pXS2erXGnp5kt3+6ztHmYVt3pu28/71Y+qLHNIskQ8id/mhRU2s/8Au9n+itUc3Maq5xt/pe25aN9k6N8pkiDK/wDvbd3/AKCv/Aas+HrHTLWWL7ZcbLO4cRQ6nbDytj8/JKvY/wAW1/wf5c1r3Vnb61utrmQWVww+fyo2ZC/+2m3KbvUZH+zXG3en3Oh38ttIJIEuf3MnmxusM6/7+3GR/tf8C9KLiRc8R2N74Nml+2W1t4h8PTD7RNGuUXJ+X7REw2vCfl5XplcHIWrtrp5uPD0E/hfVGaAlmSzlG7evHyMu7qvysu36fNUWj2+r6LeOuy6axlO2SS1Z3R0/vqw5R1+7838ua6Cz0m2W2uLC48h4pvmjlWDY7t/DNuRc716Mv/66jmaVmaqNtjnNKvhHCn2yNd0f+s/chWb5trbf8/3f7tSz6fZXGsNHFK7RJD5scmFVyn3lb0P8/lYbRWFqC6va6lcRXEZuriH5ZN4DPgd1/wD2q0fD2saXMFt7mcrPG6vbq8f3GLfMm7uKEtTT0NewsR9pa4klW3lRnCNnbsOz5fwbbWHp0N61+2o2b/NCgyjDd/vKy0S3VvcaxcGO0SKz5WeNCGUf3Su3pUEFxPDePZxkwbzuSRu5/hrVLQhu5XfVljhvI9gtXR98O0fKrbm+7/49Wl4bknj12zvdh23G14ZM7l8zcNyN/wDE+lSvZ3F9ap/a9gqpKWR5Itv+sH8Xp81JHp8q6T9mtnH2iydXHPyuPm+Vvdd3y1aH1Nr4qeGdPZLW8tEdGlDudv3Vc5P4fT/vmvKdBvJdLNxaPlNzoHX6N/8AtV6t4z1r+2INO8p9tqke4txu8wD5lb5ejfzavL9b+z3Uz3Nn8zHqv8SirjsSdzptjHrmpWQtogsrJ5P93Py/xV0F/p5uNEe3MAVpXGzj5lKEFl/8dWud+Gl9LJdwR28e750y2zoQ38vm/wDQq9F17R3m1z+0bYbkV9+2M/MpLKrhvl/2VNUmrhY85vLOW+t08yQu4jCj/dH3a9E+G91HJ4dnjnw3kFFhjbHEhfCKv/Atp/4DXK61op01m2SBY0mdNuPmYDd+nyrWn8L7y2jvmGpgL5EwvimflOxfl/KmNFjxn9o1a7a7uSH8mRkES/xSgsN3/jimq3hyb+x/tb3BZnuYdwiiG7fyFr0PWNDSOJYoIJEUCNvmH3nOW/LbXAXmkjQ7qK2eWTzVC5b1OaWhrp0PbPgf4gG+Jrnd8kA37v72SV/8er62s5hdaYySoNjyb0/3d3/2NfE3w5vI/wDhJFtwm9ZHRJmx8qqhX5Vr7D0zUhcQaSQA7CNUkb+Hjvt/75rxMVoz16Nmjlbm3fQ/i9YJFFugkj8or/CT8jruX/vkf8CrrPEOuR2+k2VxFbGK3zJLtk+bAJWNF9/lWrGtw+T4k07VY0G5rveGZfmQI2fy+RayPHkKrpllafIrGCGJIm+6hMn+7/DuWik+dWMKi5dThtP1CTUtGWSQL9sidGm2/ex1+7XqvhnRRqWifaLmMSK/+r+9tRNv+NeBeEtc8zXLy3yItw4Vu7cD/wAd+9X0jouqWzeHnELutrawq3yp99gGVB931rdqzJ+JHkXjTS5bHUrW3tI/38r+bGuPuj++3/jtdRoWlpZ2zm2cI643yqNzf7q/98/h/wABqt/Z93fXcupybHluQmxm7J/F/wCgr+C1qWSzrIltAAjqeZX+7GP93ua4pTb0OlR0JH0UWc7PaW4e8dPvqN3kr1/Nv/Zay7vwnb6K73dwN90TvLN8zs57KvYey/8AAq9G8MaXItuxifa8v8TDmsfxPDBYrPIQFf7odvmZ+TWybaMJJJnkniGaez3EQx3Tf8tJHkVIovm/iba1YMlqkzzz3YjvHkO4/ZgyxL/dG7bkhfSt/wAQzPeQvG8mxFfdJKny4/2VrDstctriNbbTrcsAebtU+ZuW3fLXTFWRk/iHTaO/kLI1wNOTZ/DCWf6LjbiuZ1DQbe1HmR2187OG+VI1t8n/AGsbv6e9d/ZaLHC63apHuxu3zzbXH/j36KtR3NvbSPKlyVvYt/3vJ37T/vblHX+61O9jKxy/ha3k02NTLJawMo2+R5hVl/3m24P03V0/nXEy/bLBJIkz/wAfcVo6r/wGU/8AstL/AGHYWb5ubAwOxDRzxzlWb3bP/stLDqEt9N/xL3K+Wf8Aj5Xe+D/vlcD/AIDWtOZEkdPpunxraLdzy/aHI4lctt/8f5/8dFRXN869Mcf8Bqloml6hNfS/a7iJ2Y7juRmX67w2D9Noq/4gt7bT9i/bA24btqoN9FaN1zEUnysp3MzzWrHcf+A/LWUzOySB8r6VpWl1tjYlDs/vNVd7eGTcfuqfl+avKZ1HPmaRbjAfpTrqQzIyA7XFTSx2/nN/exULQhW3gblB+7WZZTWNljZzJ84965f4h3DroCRj+N+eK6m4hgt2acuUWuF+JFwbr7HFGSq53HdRHf3SftHGSw+Sq+XndViVXkiUfdZRzxTorfbt56VFPNtkcFDx8u7Fbsozmj3OxcbsDbULzJsYBPm+lTRfNM38K991RSKFdtgDf71Ta4XKbKWbgbuearSWLtNkDb67qtxxvJvJz13baiRmjdgQR/vDtQiWMt1jU/c3N9KZfqG2lE+an+Zx33VXubj5/k/HdRAjYi+fZggKp/Sqs2YxzztqZ7gtyRt/2qpXbDa2xirf3f71VYm/UgEiLuQgMv3hxVSSYNHyh60sshY5KD/gNV/MDRtx93+KrViGIiqx4+9W/pUyNZypsDVyH2p1dh96tjw/dGOZwW25FDRUdCxcxxsM+QPl9qxLm3G1go21rXLBXYhiv+WrOmU/P8xriSsz1XrHUyJ7UZbAC8VBHp7zLcSbP9Wm7/x7/wCxq/cQvHsDn536cfNXQadoZbRHOza1xI8T/wB77ny/rtrqpxbdjkqTUFocK2lvIkpRN+HCdP4vmrqPC/ht5jNvjK7wUDY+VcV03hXw35M919pULF5Yfc3ZxTPEWuJoenW9nBhZT/Ev8Wa76dLqzzp1uiDxJ4mt9L0q1srbDNDHsLUV5pr15IzsOWbH3vxoroMD1VI0kGOf96tSz00MnBQMP7zVmW0cmMuML/drRaTbtTjdXkN20iZPzH3dmlrHvBG5etZouk2sBncvTitKWMN975v4dv8AdpINNgV2OPlY+lVAEVYmkkRgX2p92pobWNf4/uj5f87auJpryFjs+UdKlXT5IXYGM/L7Ul3KWuhANN8yZNhKr6VrCOK14x/30KZYRu1xhF2qP4sVqT2ccab/ACzu/vYpp6CurmW6iRiT93/ZpsrGFsIfl/rUF/qUdqGEkkcSAfxELXL3PxI8PabM4nu97Y4WIM1Eac5/AikdLLC7eYWf5f7tQPp7zQsRGzLWGPiRpDBZYo53U/KPkpz/ABSe3t9lvpzvx96T5a2WGq9jRPQoeII/ssDkoyMv8VeeHVJ5r9R8zJmtvxD4qu9WZfMCQKx/1eap6XY879ibv7zCtIRdPcNzqNFVI0V402S456bmrSe6MglCZSX+BWDKv+9/DWXp1vbNFh7lVdT91Q3y/wDjtE15LdFoI5ElQfd2/M3/AKFmtV7xNkWSr8GSSSwlU7XZkO0D+83arcdjJGPLiu4Vdl3BFhBilU99yL1b+9yP9paq2CjeqSfa4olPCwD5s/jwa6hPD9l9i+0QXN1FOybzG47/AHvuh1x/wLj/AGq1ukSmctcWc+pRypPfws1u5+VN9vLGf7ro68D/AID/AMB71BrViY4fN1HStlv937VaRhVY4/icbg5+7kKx/u/LWslxqEMyGfUJrNoxxI6B1x/sqiqf+A78VHO02zYLyG8gzuklexihfd838KNv/wCBNmsn2Kj7xieHtWe1fy7LVzBcIjKnmSMnH93aeCKs6hIWt4hrdhDpyLJvTUtPATLf32UL+q43fxVSXRbe6kZ47gysH/1dsm3Z/wAC/wDiv0qWXR9UheVLa7WK3cFS0sbxL/3zsUOf+A04osNRjjuvsr21z/an2ceUnyOrsPvfMydT/u4rL1LSbPUIlltIo/NztMscm2WF8/dbKLWhceCfEGxLmB4LhU+/PZzKvy/w7k2r91v7tbGlWcmmwzpLbxz3WfvvGN8j/wCzuX/2atVEbaOT1XR7zR9IW0b5riYb5JVQL/F8orl2s7u3mS4kIWJ8fMxLKpH91ttdff3F/HdPc3/2e6Qlt8Sgo6r6Mprl7lXW9aW0kZrNyVMEvzKn/jvH/Aq3SWximdv4Y+x+IpPKM8MVx5ez5x8svsy7a9O03wbHb6WsCaZbyuybJ1Q/Oin+Fu4+vavCdE/tDw/riXunSeVKgVkRSU6/3a+stHt08ZeG1vbeX+ytetoUzKkYXd/eSVe4bsaXoVc+evGHhGPwrq84tjJLasPnjYbtjbfuv/jXk+uqdJuWjI3Z+cMv3q+ofGeqXdvp95Y+IbeNIpo2WOTG5d3qrben3flrwHxPbxyaakWA06SNhlHas7lpuxT8Ba4bfWkkjfbKSuFXjmvpHR4zr2grHFKsV1IGaZm/vHjb/wAB+WvkmyWfS9ZS52GBt6/Nj7rbq+tPA01u1ut7cusstxImW/uDZ83/ALNQ3qaJHPfFjQxGllFEdjQO6Tu399wp+b1OFrgbOzfSdWf95JsI27cbfl3dK9m8c6THqUmpS+ZGtnbSG7G75mfjYm7/AMd/76rw9tQuNQmnDgdeee2ataom59EeE7pNa0ye7nlG7DqnmHgEMNpH/fNeZeIrFtc8Ty3Pm/Z0kKsOe+dtS6J4gS30e3sbYFpS+51/iz83FW9f01NJ0+31OdwzgxbU/uoH+aoLSOq8BsNL1iyt3czpbXUk27ZtWRtyjd9Ny/8AjtfSXgnzbhZZ5ZTtA8qNGP3Vyo/9DVv++a+UfDd5I1tPPcn5XcJH7jd8o+lfT3wwvBqAug+NsEe3p8zOWO39WavOxdmenhtD1pF+3aXa+YQk0R8rcv8AdLZb/wBAqh8SbOzvLSWSeQrFhELY+4Qj8+3O0/8AAawvCuoXCoqS7mVpio4/h6f/ABVSeNNYik0a8i+6t6Q5j/hVQSrD6ZWuKi/fNqyPCn0/7Drj3CbU8yQMiqfmxlvy+Wve/AWtC+8MpboXTzkLFm79Vr5gv/EF9NrFxGEWS33rK7N15DcL/wCO/wDfX+zX0D8L7yOaygn4+xxgNN7tu+VV/wDHa9eSPP1N3VtYMJaMfLOqbQuPliX7uW/4DRpWpCGFcZlbO35vvH+8a5Pxl4iX+255XwgL/dx/F/D/AN87aoeF9cjkuc+cWXO0N6LXlOFpHoRleNz6C0fVD/ZirsG8f98pXnHjjWJZL9UTDOnzbnPyj/ab+7V2HxJBa2HkW8p3Sv8APJ321w+ualI10qfZJJ1JVwzD5fqzV1xjZWOS93czr+F7W3e4nkN1K/zOivtXH+7V3Sre51SRMxx2EcQ4Rfl+X+9/n/vqqtnp801z+7lPyH7kSbmJ/wC+a7nwf4Hu76Z5JNlqq/6yVtzOv/Aurf71aprYya7Eum+AbNbdbmEif0ZY3lZfz2gf981f1Hwa9xZIbnNlEp3brmFIlPt9f+AivTNN8C2klmpjtZbpo/lSe7nZfxRflwKxdb8GwNIjyWEjMCf3kiOy/wDfJ/8AZlqZbEpo8ln8I2cM7zzfZbqVTwqlJWH/AAH5iP0rOutDSHeJLe6ZX+bcySvx/u7eBXaa7Y/Y3bYZfKB5jgjhZv8AvnysY/3jXEeI/EEn7uBL2GwgQ7vL3pu/75ReP++aqkn1CoZen29ha6lvl06KdV6R3I3/APfKuuB/wGuwuNQSbTdgFrZp/ciiTd/46qiuLTzbq7Z7DbKzfNvb5W/75Vc1qSQ3f2Rcx5c/3e3/AAGut/Cc/wBoEji8xnDeb/tN0WobqQeXguG/3aop5luWjEg/3lFUr+4nhRsPvavEqbnbBlpJIpCvG7FWpLf905T5WFc1b3Eivvf5ala+udzAsNv92sLmhoy2omdUkw2015Z8V2lj8RW6Rj5UT+H+GvRoLwyNg/eryr4iXRk8UMMlcJWtLcnZmbBcXOd5++1TOxaJt6Dcw+9VK0utqNvy3pxTJLyTf+7HyVoBBIsm9yP5VXbeqtkH/gNRTyTq7bCKiiuJ8Nlg1Gwa2LcMJw/lvtZf4mFQ3ai3bj52x/FVWK+lUsNn6U2SaRX5G1aasiW7EqZk42BWX221Vurc7WTAZs08Tbed22qmpXxj6KaEiGR3FuI0z97jcf8AZqlcSDqQNq/p/wCO0C+EytgHcv8AeFReSGRgDtb722rX94RQmwrt99vT/aqGP7joPkqa6m2yLhPlAqqG8xn2fw+33a0SJdik/wC7dsDc3+zWlpUzwz/6sstZd0ojb5MK2ef9mr+mRyf2jbpwu51X86LIz5ka15CPOcom35d1N0qxS+kijCHc0n8X8NdG+kq11L8m3y027av+DdJjhuppJUOxH2pWfsnz2Or269kZumeFY9Q123SSM+Qm9i/90g7VrrbPQ7SxsFt5024dnRqj1nXIPD9jK8Ufz+YcMo+7XOXuvXN5B5mz7iFy/wDdr0adNRPJqVGyHxHqy4eC0OxiVztNckLUahN5so3Lbnd07/w/w1ry27x75JIysgjVhuH3eN1X9B0v7VbXGIj5vy/L/epsStY801i18lcn5lUbjtFFd5qXg2SGw82SP9+TtC4+7RWbqDVzc28sAn/bRhVqC1lkZWjT5gPvYrFXWri1h8vZvYfw4q1Z+IrhY8OAir1bG2uJU5Gb7G0mlvN84O1R8xrWh0+K1RQPmZj91q5VfHFpptszSSqyf9MwzVgXnxatFd44tjSr93c+2tI4apPZAj1qFbS1Vsvub/0Guc8S/ELSNFPly3EbSgbhFGdzNXlGtfEKTVmaJ5mii+6UgLLu/wB5q5efWBHLiKBVbhtzj5v++q7qWA/nY0rHpd78aL2RW+xaQtuuPvS/M31/hrEvPH3iHUIcvqEi53fu49qqv5LXFTapcTQsN5Zfu/uxVAalPCuPM+UZx5n8NehGjSp7IpWZ0t1JHcN5lxGLhmG4s/3qpm6tIf3sWnBP4Rxu2iucN8WuWMtwzs4427vyq7BqEixuUOxV+5zXRca/vG3H4kdVdDbLEv1ofXhImPs5bnb1rmJphM6GRzu5+VR81W7WSDby5Rl68dKxlPQpdjQnuJJnUYKL/dq9bXU8MS4w691b5f8A2WqKTIqYEpVccbj81DyH5S9w23/ZH/2NeNJ3ZXkbC33mL8hNvOB91XarttqV7dRYEtu7j5f38w3qfxVawWaBnU/bTtI5/hrUs9NguIleLUDK2eFYf+zbWrWFiWzo7a4u7FM3gmf5Pux3ESqPzRjT7bXDDIkr28b5+VG8zY3/AAFiuDWVLpOoTL5CSDag3DcjMv8A31tXFKi3Okl0n06Cd2+Tc2Wfb/3zmrt0ITsdcfEGn2sUsBJiumHyRLPubH+027YDWEfE1utzLFFBqnBbzGtpt6v/ALW1P/QqsWVqZrlP9CkSf5n2pB8uP7zZ6/pSPo+qNNHIHjig3cM8AUJ/wLb/AOgtisnFXtctMzpv7MvJluI5LiK6Yj7yNEzf767a6GzsRpoW5fUJYmbrGwjdP0TP/j1UpLeLTbvzLl4/NI2hpDHMx/3cbdv861NI1q0uEdfNggcf3pB/7PWlOxUn3LsMZuLlf7O1GRZT8r7EhZj/AHl27cgf7zVDrGranDc+ReW7pAflKtGrMfdsbgP0FTWWqJHfx+YLSVlTakiwxs6ru9lbFX9bhtoVWfzGuGI3DzC6r/310roSRmcvq1xb/wBleXHKmMbvLiKsu7/aXbXKX3h+LUpoJ7K5haVRzEqKjD/gPyj8Nv8AwKug8QWNpfN9rv4hp2wbEnWy2ZX/AGnHJNZMrWkaRSWhjv8AHyvvGx05+X607EbnF3EOoWciyW+50Q87V2r979K+mP2efE13dQ2sEuyVAdjqp+bn7w9x7dK8K8SaXLeOkiSy+U3zeQ33l/4F6V0/wr1q48O6rYD7I3lB90csabX4/wBrbz/u0rWNFtY+pPi34D0LWNEE8QNk5/5dLqB1R/8Adfaw/wC+a+QvGnh2PwreMkg2c7h8wdMf7LV9jCaw8baQ81ne3WnSwou91O5D/e3Db/hXy/8AtBeD5dPl+3/aZJd5P7xR8rVyy0ka09UeRa9fQXgt5Yh+/A2vx1r1X4dat9s02K3IPBR3XO3b/wDW+WvEdBukbVW3jdEP+WbfxV6d4XuItNb7RablRh+8T1ahqxonc9k8ZXEc3hjy4HG+by1dWG392Hz/AOgrXiepzCORwkZX7S7MjZxu5bcfp8td5BrEl9M5u8NFIFQ+Z/D3rkNcktLxrM28a7kZ9/P3fmrSmQ0S6A1xa3MBjx8vzGTFdf4yke80RnLyKYJETy2Hcv8A5b/gNY+gWO65vIo5T9nhEK+ZJ8v711/h/wB3/wBlrRMJ1pbgvlkhMkruy/3EJ/8AiRWiRaZraTcSWcCSEIzSP5UG4fKnP3v/AGavd/h5dSw2FkkEmftl06Bl+XhCef0avDVs4L7w9ABcPAumQm4nk/56O4GP++fm/CvaPB8NvZ+F/Dl7EJFaJ7lURh97e67fxwrH/gVcWJhdXOyjPU9S0rxRaLHET+62JvPP8W/b/wDE1zfjDWLO60udHkEUBP2cSL827Ej/APxO6vP/ABN4mj03S7D7Mh8+W0kl+VfvD7Q+3/voeVXPeJ9Uv7fT9Ls0iMSQDZPz8yu4bd/3yP8A0KsKNLXmNalQzpNUTVvENnANsUvmCWRcfL975B9K9w0HWjpdm1vG4TdJt3Knyj/arwTSoYtNdb0lXvWfb5i/KqNuru9K8YfbLTYmG8o7N35//rrvcTjTNP4k615MMEUUZ+fp8/zFv4izVf8Ah0sckMUjorSnC7WPyJ7+9eeeMmudavIBab327YgzfKq8/M3/AI7Xf+AvD72sMEckpZsDO3327RXO6bvc2U/cseqNNBCmyKVGZk/1nC4/3aowQ3etRTtcJtQpsDKNqov+93rT07T4ppWt0jLKg27VH3j/ALVdQ19pGk2aQXHl72HKt90GtLGHP9lGJoC/2KqizsPtMv8AfUfxf7Xy16RpEer3GyS8vY4og4YWtsEDLx/Ex2/5/hry3WNe+ywXD288TRINoiQbdzf71Z3gXWJNS1GKSWRVUHb5EG5V3f721a5XJfZNoK6PfRq1vouQ9jcXs6/MJ54JGijXPZtmP6VzevfETUdQudiSBExyux1/75+6R/wLivR9DleXTPKgJbKYPz/c9vutWNrfhXUbqFnjv3tVY8Sb9uz/AIDtWs4uchfu47nzR418QX9wjyXOoSNb52hWjdm3H+78qg/8Baqfhuz0yR/NKGeduu087h2b7uD+teoeOfDttpfm3GoXk11Efl3K7K2f9puv/j1eX36yzarFJbzySog27W+6n90bg3+FejTpWOadS50dxNBcQNGJDbup2puj/hH1aua8Ta5LpKKmJ52+9v8A4avwzfLvBuJ3/u+Zv8tvbcrYrz3xtq0kcm+5e5Z8fdlcPj8v/iq61BS0ZjHcuXnjS2kf/SJWV1H8dUZ/F2msVxdxfJ1Vj92vGNb8RSLc/uwOAWK7x6/xY21zMuvCNfLzGshfd5quH+bn7zetU8BRqanowaSPoqDxNpk371LuJvXmopfFGlrJ5ZvY1dv4c187XXiaWMeXmNWcDvUT+LJY0z5g2jouPmP41l/ZdLux8x9O6dqmntLk3kbenz/drzH4hwyf8JL58H72Ij7yn5a88fxNJJ/pMXnNFEB8y/dP3t1UP+E0ubhFH2ko2/7v8Sio/s6mr++Fzuo97Pyh/wB1RTm3szARP/wEVxEPja9WOeT7XvaP5R/D81T2fxA1CMpvldNvWTdip/s3+8S5WR0ht5VdiIj/AN81XZZI93ylPXj/AOxrJvPHht41/wBIZdq7i38H+7VeXxVJcJ5tvKWf/nnn5mp/2cukxKdjUg8+SZtnzf71FxDdyS8RFcf3qw7DxNO0rPFKGYDncnStKLXvnZ5yPmH32DbjWLy+otmDqIe8NxuV1HemSQuvDDtz/s0W2sWUjuC6K2fvZ6VrSTWV1bKBPudPbrWDwdZdDPnVznXt4I+c/Nu/iFQ3LJDF0P5VoGzaYsU2eXnjmpU0+RpGtigff9xsfdasXSqR3QrpnN3ipGm/G7/2Wm2dqLiK4ITYqj+EVuX2lvHKQ8fTqrCrWg6aJrfO3a0sgZfoKpR194zlPQ4y30sX2oRIPul66bw3opuPEiZ+VBMWDN7V01n4Vjh1aLEYVEPDN71sWGkpo++7ZAjBCp5+WtlExlURpJpcTS+e6Fd8JY8d81nXN0mmwsifebcx4/iq9daoLh1AA/coPun7tc5rN9Gtyrn09a1TW7ME3sc5Nbz65dyiT/VJ1Vj/ALVarWsVxZvZoC+E+9/s5+7WbBeCza6n/hc8LVePxF5bXEsWVYjaF9v4qr2pXs+5s3mln5y5C7yuF/z/ALtS22oReHUZ3Hmuw3bq881DxpcybiXPyDA9q4rVfFWqQ8lzyeFasG5z3LUUj3a58UW2oQwBwNyn7uPu0V4VZ+LJGREfO4Dll+93orL2bKR2N54yg3sIP3X+24rl77xdJdb4xKJ2b5dtU28hpmBkkdF6M3f/AMdq1Z/ZLfl0RlZtxb+IfnXvxpQhsYLsUHt73UId5ufKX7xVv4qr/wBmi1nbZINv+5T73VIoZ38uPenZWH3eayH1AyFmferN02n7taXBamqywW6ZJDbun8NRJfQR7cANn/Py1hm4DS7Gf5fpT3vk25PzbN38NTcSTL9zqksnzu/HZV+VRUK3EXl7xvZzVCa8gaJcgbsctVH7QGk/dn93jd838NZl3ZsfatsyFwW/2cf+PVfe8jkiUJnr95Qtcwt0m/p8397HFacF4Y4mBVWZv7oprVDLU2/cpfG3szU1WO/AAXHtTtNa21K/WG8n+zxZ5kUfcFF5b2izgWk8ssS9N6bWrOafcd9TQhkkjbLjauP4hVkXDqGCAtu+Urj/AOxrE+0PDwHZPVsVLaatPHJj7QW/3jXmWLTL+0rN+8iZVH93+GtKyuHhlRPnRG6q33ay01q7VG/0h0wf+Wb1LZ6tcTTc3sqt/tZarWhm/eOxs9QdplgCxpsHz+aGbj/eDN/6FWvaLZTJsnlVUX+KK9aLA/77WuVhuImZRLudPvHcduP+Ala29OuLRkz9jR8dJWmfev8AwHdg/wDfNap3IWhduv8AhGFlWSJNWl2/wvJ5qf8AfITJrRXxZpml2e6KznRz8ob7PsX653/+y1jPb395xGh8rdyrOd9EOk6zeRtHb+fL5PWOQ96bjzBcvnXotUsGy6rK3WJoXZl922Iw/wC+qyYriD7R5RsEnX73yvIrf98hK1ofCupTLsuAUc7ctK5Rf++qlPw3vI3cyXHy/eKSSOy/qtZ2UGaqXMFvdXlvxBo80FufmMk90kSL/wB97f8A0GrEGqGHdKBBKqja/lX5fd+SqDUMvh+4s4WCeSkq9NuWwv8Avda4PVtWi0O623dvFdPnhfISX+atmto+RFmj0LUPEFvrRtrfULe2lUH7qiYYH4qo/nTH0W0ulzAf9Fj+Xy2tN67f9pnVq5LRvFl20OLTStzEbvLjh2rt/wBxEXFbej+LtU/tBRcRTQRIeESR0wf++VNarUlaG5qPgeXyEuLO2hV9isPIn29e7IeBVWyup9NRRBMIJYjtMauuxm/3huDV3Vj4gs5o4Pt93vY4bdPe722/3WYrnNVdSt9M1C5eW0vFwPl2POJcVLQRki/oHjjU7MIk97LFO45i+Vlf865n4tasNS0ho47cK+Nruta32OzsbRYLc/Of9Z8+5W/4AVqWfTft2jtsjV1J2SPj5lH+0vUVjNX2N4Ox8sXMIW//AHTGJlPHFdrbao1rpaR5Cuo4bNbOt+CxZ6hPEiRur/cfFcLd2MtntTceD/wGgaZ2Fn4mMNqkQJf1ZjTvCUlu2oXkc/33Pmhs/Kq/NuripbgrbrGkYHG4yfxfe20ui30izMjn5WAU/wCzVxWgXbPafBVxBeSucBXed5Xb/ZHC/wCP/Aa00vrf7HFYRyCVXu/s+9fl+X7zL/wL5a4TwVqHmadLK8ot2jQxbtnZ3rpbHVBHe29xb2Q8qCZVGxPlVBubLe5PFWloF7naXN09xPOltGsVm/yOsq/f6hlZv+ArXpVp4s+2aFpYtp0ZbYPM67NuAI2DfL/wKvMLq8g1TXL2NMWqQP8AaI7XPy7SN/zN6t8tdb4Zvra3ignkgjt4pU8oWrfecEKrvt/4D/6FWdWnzI3pT5TQ8awxW8SzlJAkFpBapu+ZlfYz42/7R/i/3awNShn1qbzJZZftN1Al7JEvy7Pm3MPb0/76rV8WrLNqTWd2sjfaLr7PArY3c42lff5W+Zqk8MaLcQ6JPqdxG7P5CWry/wAG2NPmG3/ab9WY1dOKirEylrc5fVdJnke3shcbVjJc7vQn5lruPAHhtrieWJB5UHl7NzD5sDG4/wDoNHh3w752uO05DqmUCqNuVx8v/jteyeD/AAjcSO7m3Xyo03F1Xrv4Vf8AgW5f++qJ/EQmcRJ4bi02OIwAKudxZR3/AIa6PQtS07QYftF7PFAqJuLO/wAq1VvdFu7zVbi2i3eRD9+THy7/AO7WR4k+G9v4k0G90vURI6Tx7TLH96M/wstYvXQmVaNPzNK0+OWm+JPFK+HvDVwl1dOhaSSAfJHj+Jm/3to+tdH/AMK/vNWh+06pqkzPnlF+Vfp92vPf2d/2f7f4Ox6pd3moJqV/eEL9qWEoqRj5lXb69z/wH+7Wr8av2hIvBthcWdlerPcY2Da/3TTb5nyQOF1J1J+4cl8dvHFn4L0l9L0/D3sr7U/vLXQfsj2er+Mr5rudxtjO0o/8P58V8qyXF74416K4vbs+bJJ993+4PWvvj9mTTZvBfh6GOATyyuFd5dn3F/ve/wDwKs507Kx69H3KfvH1fommz2tkqCALgBSu/a3+9wtV9djkjic/bY7VvumNfnZW/wBlaq6TrA1C1iCXN1O38brhkX/eZVwP++q5/wAY+MLDR28s3haUnaGto43Zf9n1/wDHa50+Uzs5O55z4tjh+2S/aELyof8AX3Zds/e+VUG3/wAdYH+9XIS2c+pO9skkj267WNjENkXHfYOT/wACY1u6nqFlfTS3K20iNLx5l9N8xP8AufxVNYaWtnpqvMY1iPVVeNW/4Eo5/wC+q7qTMpXOK166t9P0+VIBHau38Uhbd/6DXzd408VaXeJL52oBk37PMs7WeZCfRpX2p/3zn/er3v4n+ILPw7bP9nj3TsPkVY0Kj+9tyj/+PIa+SviR4qvdQ1B7iS7ubeeZdvlrGUd1/wC+Vz/wFh/u11RsEEzE1vXrGZE8uO6t5Y9rhpZvsyAEf3Ps7Z3f7LGubHiC2kvtiadasq9X+dfmB6rsZf8Ax6sG/wDI2z/ay8D/AHgufmc+n+VqgF/cuInbfs3RyY+VW5roudB1t7qUF1qKO9ssTodvy55/u7ss1Rz6tFDIiFFiUfKm07vwrl/t0jbIhI7b0DuuCvzCnPcPDdYzJtCF052r/sstVzjudLc3hw/kOy7Pvr/eFUvtT27o4j2Z+YNnd1rAvNSKqzlyyfdLJ8zMfu7arzXzxhAjv9mYqp3EbkapvqTzHUT3CTMvmFYHcfOi/MtUr7UBbl4xOG2PtG0N81Y73n2i4cg/6lNoVj1X+792q8upPNbrHM+2X74ZgeBVXZNzRXUHurZ/n2xrIE+Y/jQNanj2+XIUdjt2xn7q1gpqAWbDojoSzbWO1aV9QiWCV0AREkHlquWrNMhHVaf4gHmvH+8lcjbt37dp9aLnxAkxWJDtYfNtbO7NcWbzyWgjRWVs7jt+9UtndR3E+9x8sZ5Zx81F7BzdDudO16eFG8zb7Mo+anSeJJIUlBnLpxj2/vVxyX0jXh8sHYh3DaPm+vtWnpdqmqSSyEhYETO6tFPoTc2l1y7t9r+adig7G9h/FXX+DNUu9S1SKJZHZkT/AJZn7rfwmuaudF+zoqSA73hVArf99V33wE0PztQvJZE8pncxR/VP4l/GpcrL3jFy0Z0trHeX1r9rnj2u8Bc8dHH3v/iq2fAVimqQ6XcSW6Kyu6vtH/fLV6BYeEbZbZozHtUwrEV/PdXJ+H2i0fW5tLA2JGD2+7/u1zVZxtqZRbtY6HXLO303TUnKK3lbe/3a5DUpI7628tP769v4a3PGd8JtHv7cH51RWT/2avOP7SNrsRX3ZT564JN3LjG6NwSQW9teg53u+8M3Za821fVnvLzAf5V6/wC7XQXesI2lvhwsk2fwrzyVfJuXkDlkT5N3rUPVGqTRoprxWVy6eXGB93/ZqrJr0Co+UCqUb5sViPcSXkrqQU3n72PugVk6jfGR1j2BVU7Qq/xYoiD2uXn8yNWJfcuNzbqo3ln/AGtMvlYVYwMyZ+Wq9zqH2hlgJ2ovzSN/QU+OYzSfZrf7rj72Pl/3vu0WsCbZkXOFm8qPnb1bHX/dorW1nR00lEk2LK5TcWy3/jq7aKr5EOS7GX/aEiz7EB3Lj7v3qqzao7Sr1Trlall1ZLgfOgbaeGx92qc80MzcJt9f4mNerf7JNkiIzHzGbL7WqIXhjV0z1+WnPsk3fLtWqzqi7sZ3VkNWtqOlvgpwg21XMxw3JX0/vU1t/UoF9ai4hKkHdkbem6jVDWg5W3IvBVc7ulSw/vn+bLc7elNFu3lL5jFQ/wDFj71EbJHsMfzc8UIZaS33TGMbVUdW/vVpQeXDEuE+Vtq/NWQZAzsR8rdv9mnxXD/MclmH8NCYtjU/tCKO2a32Ii53FkFJb3AXd8521l7jnKIESprdgqYOW9GWondpjWhqPMnR/moS4tl4OWz7VCnlMmANr/7QqKSFo2yAT/tVxLQpGrbqZmYRru/2sfdq9Cr26YjKeaP7+0bawYZnZ8+btXuq1fhkeHhFLf7Sj/2ajUEb2lQusmZA4DfxRpub/wBB4rsNP0WS8DMLe5ZFH3mLMv6bf/Qq5DR7g9DL9nz/ABS5fj8NtbLTSsiy/wBrtEo+XcsK/N/4981aoyNhdF1Pz1jtr6S3bHO2Ntv6q3Fdvoun3tvYLFfxW2rtz/AFx/d+c8j/AL5rldFvkjSKIXcjbP4vJTd+vX7v8Ndhp+rX7X3l+VayxA7vLWFldf7vt/KqemxB22hzWlikUdzpF7AzZUvJD50O303HbxXXWHgu01pPNj1C2i2fP5TBmVB/If8AfVcpolwLjcfsktu33mbfuwP7xw2B93+Guj8Pat/Z922NZmSA/N5mEmiX22n/ANmasUa7Eeq+BzcFz+5WDH/LM5z7r81eO+PPhvPNYXVxEkrXMJONoK/xV9R6Dr2k3Xnw3j2ksSJ8jcIzn/aUOyfyNZusW9nJcrFHLFArH/VyRvtx/s/Iwaqs4gmfEHh+G48x7K5crKOi/eatF/DZtZFBQ/3vmH/jv3a9n+J3wTfUDLqnh5DFdI+/90f4hzu+6tcDpuvW19Gllq8BstRi+V52T907f3tvb+VVKTjrEhnl/iPULzSb1JPM8qI9No6NWn4P1DUdSkedJnZfvIjJ8vX7ze1emX/whi8RWjo8Qa3lG7dH8pb/AGhUSeC59BRAlusCJ0VTt2j0o9tdEuVjz3UG1/T7lpwZJW5YtWho3xkvdJuEtr+DdAxHmbh83/fVdjeeQqMkqfMw42ivMvH2mxWdn9skAic9FUURk3uUqmp0178TNP16/aOLMSkM21v4jVWOzg1qVQ6ja5/uV4FPqEkN0pjJTHzV6v8ADTXjqDpE53S9mq5K2p0U3fQ1NY8J/Z7OeSIFUUqhZq4+a1+yw7xlcuyjdXu0+l+dpbRxxB3GMr/eJ/2v9nrXlnjHS0t79UBRkUKB/eJ/i/z/AL1TG9i2lci03UCsH2cAKn3S33d2Gzlq9H8FWsEdi8TybW89Fj8/5ULDlvr/APtV5FaMYSoyH5LnbXrWgxxzWauB56oE3s/3Y8FnfanfhVH/AH1W0SGdBbXEmtao1xJCZXMCTTLENqFvm/Pb8wr0HRIY7zX7B5Laae4RBsbGxYSB8qfX7pb/AHq5Lwc0ejywP5Dxz2szwl3DNuZItzoq9/8Alqfqq/3a9e+H8JbxVpdo8iQWux8RuNv7woF+b/vmrb0D/CM164/t6XRo7i0VrqS6trh+NhOPNUhW+rKai8P28V1oV7YXE8sU/nbirBdi5b51UbeR93n1atvUdHi+1WUT+bPFYCe1kkb5cyI+5Crf7XWls7GRdKtb/ndsEPkMm106Nhm281MVZahc6r4V6HZa14git7tPIuLqYN5i+gUhl+tfV+keDdP8L+ErpxFGssReXds25A2f+hbVavlL4ZrHH4zsr2O4MCed5oTLcH5t30r6I8XeLI4/Ccsds8rrNC6tuOxV+V9v0P8A8TWU73LR4TL8ZPhtb+HYhB4i+y6s5P2uCewnbZLn5ipCYP8A31XOa18fPA+l6fOkeqNfuw+5FA7Hd/3zxXhMPw7Nx4m+xnbJBKSxT7uznpXc2v7OdpMivd25tYm+4rDKn23bv/QaHTjHqcyoK7kc54u/aQ1jxBC9loVoLK3ZOZ7p9m3/AID1/wDHa8jXQ7jVLp7u78zUbo7lEkv3M/3tv8X/AAKvonT/ANnnSrebZ9oLc/dR0VUPpzzW5e+AdD8DpvuLy2baOWZNky/gUwaqDjT2N1BQ2OL+DPw1trG9gudQTY+9X2Sx7lyO7bFr6y0q60rT7NR9itL98cK83lf+Ouqk/wC7Xi1n8VPBdmkW+3luHROJPLif/gTDbF/OsrV/H2jas0p0/S7uNBzGzfuov++SrVg7yZqe3avr1tNKr6rHfWdvEdwjihXa2P4fvZNc5qXxKtr52j0+McEpGvlyu3+9z/7NXicPiSWb7n2+JFPzyPJ8u78ET8ttdTpd8ZLRZPtkk8q/xLGVVP8AgdSqd9WHNyo9O0XVri42z39navFF8yNOn6so4/8AHq09R8ZHy2PlwSxeWEDxwllQjd6rx+HFcToOlz3yfK8GxDu3L8zf997WrK8beKLPw7o919rlispdnDeTvyf935Sf++hXVFaHP1OY+J3iy5k+0YfT4JR/FBb+dcD+7tUc/wDfWa+UfiBrw/tFxc3N0tx/H56G33/e+8m1X/4C3y1d+KXxEmvpZ49I1xLVV++stulu7eu1Nr4H+075/u4rxa6uLyF3kN4HZjzsk+XdWsY6G690uT3iMmY0Cp/dweDVaC++y78Z5G7Z6VVe+Nx1dWUgL83aqEswVOzbS2GrRNhc3bnUAz+eHKrjaKq3OoCQ795VMKvzVkmYbdofci9aYl0VZum2i9tSUy79qT7O+fmUHhf+BVYt7grZNBgb1O87mrKZh5WUO3ceGUVGlxtdn37dv8VTcm5ea4kjlaXlFb5Qq0qXAurxlSTapHlbn421nzZ3rOH+90qA3AV3IxwMjd93dRcVy5c3Qk2JneyFl+7TxfOsUUSZRAdxX0rNhwyMTjgE7s/xVGZNqMQQrcf726ov1JubyXTzanLJ8u5f7g6KFq5Y2u7Rbq/dxuedUHP8IHzVV0TTZ7gSyFC2YdoVf7x+Va9DvfCL6T4RXfEdsEbN9zqfm3H/AD/dq022ZSlY4m0U2+mz3KEsxDYbH6V6v8MfAMl1DaoiF47sGVGx1T5ar6H8J7jUPAWjHyn8y/uImmbBXCfMdv8A6DX0z8OfBdtocNmgj2tBGyouflVCajmtqJy6HCeKvAIXVtEtBAfKUo8jIPmHzf8A2Nd5pXhmz8L3UHkxBWiBf5fU/eNbGuXETao1wAGxtQbfSse11IX15qUj/cQbB/vbaynUvoQo6El14oZt12JAqh9o2+1cAuoS3HiF7jITzJCm/H8NS675s0k9vF+6WJgvWqL2Z0+VHyVVE3HjvXLJ8xsrbm3reoOu63A81dm3dj2xXnLYhvJ4iW2gL8393+9XQQ6s7Ryy4D7RXF65NJDG6IR9omPP0rL3pI1SKWs/6zHmFVYbtvolYPmSTJxlIh0XHWoL++eObEh3S55WiGaT5nd+nzdPuCqbaRNky5ebLe0YYO9h8qqPmrmJrVI53uLnLOB+7iUbf++q3YriObcB8+f4qzPEE0FnZ4yPtDfNtx8yrVw94T0OZufMkkaQnc//AI6KntrxdPtnMuWb7xb5trf7NZab5pWJkK/h+lQXjXCx5lARYvlC5X/0GtEuxm99Do7PVBeWs6SwI+f4W3fLRWHpEjNcKjl9mfvsfu/8BooJsirNII48jDerZ+7UdspurhLeONneUqoXHf8A9lq9Da2EcPn3LuzfKqQINufdmoW6ijn8y2gjt9h4ZCWYN/vGvQQ7s19Ys9D0m0+yW4utR1aORknlYolsn+53c7v4ulYaru+dk2Kvy/LRNdGSd3J3Kx43etNS4Kq3y7+f4am9wS01Y+8khmZS+Of4VT5aryQwMNkeEH+yNtE+V6DcmPSoGj2qoTDKPm+apbGkRXH3dhO1e1OtlKq4KfN2420wsfm/c/d+bd/s0tvcGGRSMv67hUPRBYG2Ntyp4/iUfNUkccW7/XydP4kqWe32uJIwVVvmHFPS32hTsLf7WPlqOaxWth9tb2kn/MQES998bt/Ja07fSbdv+YrZMo6eYk//AMarMMO05Py/7LCnC4EK7APl+lQ53Q9bG3/ZYXaE1CwVf+mbuv8ANFpf7HGGH2mJ/wDajkXb/wCy1l20xXneOn/Af/QauNeXMjqiSsqdvKGxaw3HfQsLorwupYwK3b593/ju2kkkjj4d9rA/dX+Gmt5kgy8Uv+9Kdq/rTFjnkVh5ca/7Svu/lRYRdtI4pFWSSWNFJ/5aPt/+JrptNmtFjVBidvuiOAZ/76Yr+i1ylnHIrrHBbo8v+1GW/wDHe9dRptvf2+5Ht5UiX5i+xYlq0ribNtvEE6w+RGLlEzz5CKuPb+GtDTdQv4/+Pe8u12jmK5G5eP8AaC1nxxs0LR21yq/31Usdv510Og6SbUYuZy/8byS/Mo6+vFVewzc8N+LtqbLyWJcsoKrIWwf9rLf+g16RAwhit5E0+W/fhvPghlVlT+7uLYz/ALteX3M0iutpYX8srMPuWx2Kfy4rqNHW5tbP7RcRTRxBNxtN/lIAP9rdmhr+US3PadNvtI1h4oLjwtdF1TaJ57hYsH/ZYsv/AKFXV2fg+5kR7m2tIZbUDann3EUrJj/cuP8A2b/gNeK2V5YeT5j2htZWCt5tpdHcvXhmG7J/3a17LWLi4tPNt73U1soRtWeSafaCP9raooV+qJtbY9Qu/DNvDZtPfxSWcSj57r7OsUQb/Yfdj+teZeN/gzofiJJbi2f/AEpBu3tC68/w7vl6f7tbGmahYWeorqNxcNqkqbX+06hCbjH8Kj5kb7vs2au2HxK8Oaxqjx3csyKj7p/sr7R/tf6x3I+b+HbWsX2F7x4BJ4R8X/D+Bv7PeXZvZj5B+Uf8BbcPzWsHUvGXimZGt7+0811G0q1uVf8AT/4mvq+817wlqDq9laXaujhY5JLQusvurdz7stT3/hWC42XF68enQbNwju9qZ7ttQd/f/wAdq2obtGd0z4mu9Wv2eI21pcqwPzxST7t/t91cVw/inR9b1a+lE9vJCudyRLv2R/7ua+yfFfh+yuLmKaB4YoieGX5Wb+8+7bnp/erIufAttrkzeVZBIQA3yOecf3mK9PlouuxaS3R8KX+gy29wwdDu71t+ALgafqLB38pgNw/2v9mvoP4l/CO2WKWS2iMTKGc87/m9N3p/wLNfPE2my2OrqAnzqeVx8oqd0aJ2PpPw5N9qgV0QM8g+RWPA+X/2b/4mvNvHmlmx1KW33/Mo+dv9o1peBfGUdnbNZ3PmRzxA/Nja3P8AFWX4q1C3vNSd0JVySo3VirpnQ9jDstJ2nGdzbOVr0zw9oaf2dBZWbs1w6bzKuV2OPuj/AL65rgtEw1+77Cy42hM/NXsvhJTbwS3DxosqIkW5fl3E/Lhf++mrYhLqdj4S8PhtUknt0+1WSwSqP7rSHYqbW/4C2T6ba9C8E6HFr3lW8hidGxtuYsrhyn8Ld9tYFgstrYeXAkawF2h+UfN5Y7L90ZbdXe/DOzNxN9njfY3mJKY1PywnHzBe2Fp8weZ1EHheLYsU3mW86mK7kiY7lL/xMrdvlZflq1qHh1P7FuooJ1it0/fCBs7o8j+HNdfHpt5cTywCNXwioHaHc0Y/56q27gfL81Pm8OxWunPFLJDdM/yvH9n2Y/2lb5t1NGbZ4toN9Lp+vzxiIxK4378fKPmX+Lt/u/71eifETxVKtkltbAI7Rp5e47d7jP6ferF1ix+xtexQSKsTuyurDenT+I/w/ermNS0u58SazZWz3H+kW9qyfK4ZkfLYV19Pm/8AQf7taqKkxc2hzHhTwu9v4ngtpSHd98pkZ/mUk/Mg7YXsO3y/WvftSt1s/DSW5jaWCPa277JvZG/75bH+9XiNhpcGl6kst/JN8knlPLEf9U4JRty7emV+9+NGrfEjV9Pv7zTJbdtRi2L5c9t8r7f7rr2P/Av+A1jVpNvmOiFW6sYfj3x9No89xBZ3FrPztHnzh5U/4Du4/wCBLXIXHjbUbyyayMkcDTD+ELKq/wDASvH/AAH5qh13WJ9SuZ3g08rEoLGS8DO/6NXNTapcw7kMKQM//LTZtppabDO00u8sNPt8oZ728xtDMEVFb+8qurY/Si61Oe4liNynnq3ypE1x5u3/AHl28Vy9hpaLEktzeBFc/ImSzf8AfNdNp81vby4tIZncYV9oC5P+7UWtsJvQ20tftTRPLaxI6DcInBdv1rsfDCrdSxeb5Vu33UiwZf8AvldvFZelW5uo/wB7biDzR/cdm/OvVfBnhGz0uBbk2cjsgVtyF0/76qUS2rGfr3ibT/CuisXKrO6fJFJNub/gKKzYr4t+NPja88QajKp1O2s4s7vsm+JGf/eVNx/76r3v4/8Aia9aeeKCB7W1IZXaVI2X/daZ2x/wH73+zXyRqug2cl3eSiV/l+YyKVK/8BbagH/fJrpigS05jhppEj34deD/AMsoPl3fiq1SmY3G8lAqjap427f/AB2uh1Gxt1SVEjeCKEfPufds/wB75eS3pWBMpupFjjjKITtRf/Zqoq5FaKmHklyqp0XHeqNx/EANrZrpY/Ces6k/2LStIvtSaMK0klraSSruP0WsfW9B1HQbuWw1PTLzS70Dcba8t3hlUH/YdVNPlkiSkrDyWwg6/exUO7y9wwePmpqNt77WFM3bRg/easwJWm7AVAW2syY+U1ajtSwUAffPH0psUP2i8iTYOrZ2j0oIuQyt29Dt3VG/zbhu+XO3pVqWzMcTy/ey+wfWrljocl1JFFGNznCDjuTS2JuUI9NP9kPP0VpNo49Fq/oXh2fUEfEW7aVw2P8Aa+Y16hrXgFNL0GytjEf3ELSzSY7n/gP95VrtfgN4Jt9eib7QNjJOrBsfwD+H/gVS5WWpDk2h3wZ+HMWpXl0ZYDFB5CY3ezt/s/7K17j4k+FNpqGlJYABYnt4keTH8O7c3/fVWdNh0/wrYvGiKnG0be3NbkniIXGjykYZwAgrP2iTsZKnLclttFs7PR1giiCpGm2Pj7oxWzpmki30e4ueGcw/Izfw1iJfRxpsLhlACbv/AEKulF9BNpHkROOE2jbWPtLlclkef+J5DZ+HpZ4/vl9qcVzdheJZ2HLhm++/H3jW94xugsKwB02Z3flXneo3XDHO2L73X+GueXS50R2NVpg03nlBlju2/wC1/DVV/wDiZO0EuVVvmdqz9N1aOaZ3OGVfl3Y6VduriOROCEX7qqoqLlWt7pk6wvkxvFbBV4wFUfdrj9W024UMIwZZyOePuivRLFYI3d3A81/4m6KKzfFX2PQdOyDulnP32+9Vp66E2seN3NiNPdy48+4/2u1Zc1w8kvlP90/3f4qn1zVI47l/LccE5b+Jv/rVzUmoSyS+Z91Gb++vy/7q1e+xV7LU6NL6G3tnSAb5fvHb96uN1q8N9cu+e/8AFWv5268aPYGXZxxt/GsXU7MwhZ0I2EferSKSRnbqUbaSVrlIt5Rvuj/eqG8km8545x8ytt3N/DRNlen/AH0v8NTec+xXcbkfruH3TVkaESXD26ZE+3d8w3DctFRQq9xceU+1cdFxtop/InUk+1fe+u6l+3fIwJKt9PlFUorG4k3GPEuOrRmm+XJvxsPy9dw6Vvzdx3sXDMkkbbPm2/LuXdQJJFibOdoqC1WRpXAT5e3t/wCO1fitzIMPbn/gXy1Ll3HsVYrwx/wFlA53D71TwxpJEzxIVVv4W+8Ke2nj5hvXb/df5v8Ax6p7PZZsx8sbe6r92ocuwWuV/Lj38oePen/Ywr9fl7VcmswyeZAjPB/eYfMKieESR8Eqy9Vas/aBYmtoUkj8p3G4fMnO3/gNV3mELtHyu3r/ALNVZpHXd/Eq9GWnCT+0Imwf9IX+H++P8am/MGw2a4fbyCy9m/u1XWY7vmG3/Zb/APZqVJgq4f8A3aqtbnezj/vn+7UosvwyBt2CFWr8DbRlFjbj7zbW21jwKd3J3fxbcVehUb+flyNtNBe5pLD5jK8kqbuyv/DVqOSKNsCSJfXyo9zf4VmoryfIEO3+9ipkt7iEsMpEw9vm/wDQafuiSsbMF1bxhfMilbnd/rNn/stXre6t2n3lAn+xEDu/Xj/x7/gNYltZlZA4jld+3yVpNIdPRXuMQbfmWJXHmqf9pRz/AOO0xo7TSdSsoRFGZIkbGT58yqwX+E7m6f8AAcV0NpeRtN5lo9sikDd5ce3P93ax3E/98153o+qTzI2yCRYM7jLOQtdBBqUe5o/NiwnVpIVb/vlu1UmTqtT0G5jguLaCR0sk3jdtWORX3erZiqjFJPZw+ZZyxXTp8vlLv/8AQty/+g1zNv4mk2KZ5ZZ0H3PMcbEX+Hau6uj0fUoo7R5biK5WIjhlG1l/vPu6n/d4qlYl7aj38QajJutpiVcfN88B25+98uV/8erYt7i/s9Hwhgius7drfdYfw7s7f8arLptlsZ0jWCL+JIijyzN838Rb/wCtTJtHkmiSO2ge3yVd9hHy/wC1V37knRx3XiGa2+wDbLFIA7pHevKvXPytswn+7uqWG81WZkkluFVUGz95Ody+3CKDWHaaXJHE6G7uluB8scVtIjK3+9mqt9Z6rZyNHcWEq7urS2oL4H959v8A7NVproFvM7jS9Uv/AA7Gly+oXkTk8TqQrN838OGY4+X+Jv8AgNCeLBqV405v9+9GaRmLM5Bb+9/s/hXFG8vvs0BjniaLG3yrk7m/2drbf602zaO61BRcx3GnNKAm+SERQ5/h+dODu/2uf9la2ViTrW1Z/tKXAlWdUP8AqlkZm/2Sy7v4vwqe18XanCXHnr9ihO0JkKqj029P+BNn7tY15cPbp9j2SMj/ACG5jMHyr/dXKrn67qp3l9JbxbPsxZ0Gwq0yPvH4dKE7iVzd8X6smqaU8jmNrf8AgilZm8xvr1P+7Xzx4s08yXv2icFlyVWJcbt3+18uB+tel6rdCxmcXEr7Mqy8fMo2/cVj0H+7/wCPdKy7hrdniMtvuR+iL8rZ/u/d4Hy/ebv/AAis/hNUuY8l1SGfTbz5xjftfb/FWlZ3CXTI7/dT5jt9v4Vo8Wwx3WqN5b7NxOdv3U/2f/QfxqlH/o8sVskm9hjLL91RWdzRaHb+GoTCvmyPtaT5jx9wfxfw9a9d8ISRX26AxHYwXy1Xdvz/AN815HokzrsjwJf4jx2/vV6z4O03ybuySIyRXW9kKMOmB/d/2qzZqj27SdD87TEjMdtFLGP3bsC397b06f41q/CvwzqOj6zdWWxoXdFRF5Vfvrtb/wAe3VX8FxpcWrud25ykLsp27SCfm29h8q816/p2n3dvM9vJEXuPI81n+95ahfl2/wCFJMP7p2ej6fB9vtY55Yrp3ESiS8T5Gba25tv0X+71b5a3bnSy1tFF9kPlM+5Pk2/NjOfp8uMVY8MaKfO0v7TGJVaN38/+FJt+VPv/APZV2Olx/wChJJdZS3WObev8e8SMzfh83/jtaKRgz508a+E5Le3S5uI0lRspMiuVUtt+7/wH/wBlrzvTLFbfWL/UdplvPIeEt/FuyrI1fVfiHwTb6xY3UbfceFVR2+VoWI+V199qstfN1xpr2Oq6imze6Bkk2/KzLt/h/wCAstdCnZE2uc5rawrf6lBdkO87+bD/AHJi6Z8t/TcV3Z9dtea/bobx2e3NxpctmG+Xeyuhz9zaVyR/ndXp3iXQZLqGchw0VyiTRt97kNyntwteYa5o6XkzpcW4luN+xJFG1t5+7uz0+tU3dFxObfWNWvrm8e8jkbzv+eB+ZgP72ecVPD4fgvjsuLuBGQ7kj2FF/Tkn/gNbkHhG9miaNEKyp8jpEFdpP91dlaFr4fntb6I3MBidx8kDgKoX+83y8Vlsap3OdtPC8Wnh7t1edidplWFwW/2Uyqmus8N+HY7rfJcXP2WL/nhyrOv8qh1WG8md4lP2iUHaIt6LEE/DrVjR/D+p/LKI4lnzt2Tvu3D0RBu/OpsCfY9B8N6PYafuks7Z3fP+tYL/AOg7WNS+OvG0nh3Q7ry9OZ3ddnmeXvTP+7u/wqXSdBuNH01pLxI1uiP9VvKuv/fHSvIPiTb6nmfgT704jkxtC/7WWxikkk9R7s8k8f8Aia71SfzZ7y0gQvthilgRmJ/iRE+ck/7W3Arzm+8XRW8337V3i+UeVaqyJ/wI7M/524rS8WXlpazPHE8Mt63yvOv3VX+5Evp/uqK57Q/AeteLLmVNE0u6v/JG6eeOPZbwr/ellO1Ix7uwFd1N3RutCCbxNBMEhFlasiPu2taIoZvXb83P+1VjTbjXL6VP7Is9kmG2Np9v5W1vmLtuCrgY69h7V1EfgnQvDbtPe2+oeK79duNO0WErZRuP+et3tYP/ALsKkH+/WR4h1zWdYhls7hIdG04bT/ZtqVt4VUdA29t8n/A2OD0x0rovYnmvsZJ8TapoupQXlprdy2oWTh457abckX+yj7Wz/wCgV23j/wCN1/8AHLwY2jeK9KsZdcthvsdatbfypiw/gl+bGGXj5FA/2elef23g3WdSiaS0065uk5XdbRmVV/JWqhc6bc6POyagn2OUJuaKcOjf+g1rTrODs9mWuR6SPPnjKjefu/w0xFeSZY0+Zido21qSQi8uHjidH3fxKCv4L8vFdB8MPCr694qtQ8RlihkDbVH3z6V5Mjk2NS/8OppukrcGMrKI9qK38WPvH/x2uf8AD2kyeRPevAWSGF26dy2Fr3/4j+Ef7L0ScSxBUtLeOH92OS5+9/D1Y1x0PhmSx8G6cPLKPM7zSKvZB/DuqJNXMo6o890HQft2pJp8gP8ACxb/AKafer1b4b+ARb6zBeXafIjhkX+9j7v/AKFU/wAOvCMem2raneIPPm3tuautj1K3kjS3iGycbmRl/h7bW/75rm5jVQL/AMQ9DiutKaCIjd8mdo7DdTvhteQaDZ3EaEK2d4b0X/K1k6nrRbT/AC3++Ub/AL6rJ03UDptlsd9rv9/bWTlz6FKmjvNS1YSNFIZN247tv/Aqv6LrBmtp3J3KBwn0avOZdUSRVJywQBa6LR9URrd0T7zfKf8AZWufzL2idDceIZLVIN//AC1fhfauhsPEjx20UXmBXccr6V53dXUTXqSE/NCjYp2kak0Za5lcts6cfKvvTSs9A6WOm8XXgkhiQvtbv/e21wb2d3qU7BMomfnb7qgV1VrJb6sXnny+0b/lPb/vmuf13xxYQu1pBbo2Dtb522r/APXqnaaMltoU5o0s4Wgs23sv3Gz96qV5qD6fHFFKTLcZ3H/7Gp7m8ijLvY/v0I2lvMDdf4fal02SzvpVikmRXdNojZ9+P9pflosrFKVviIrDWhHNlyNv3nVf4a5n4jeKjqUqRxEbYxtCVa1uzjtZnSOI788s2flrl30/zp7olC+0feUfNRCNmDaZyV/Zj5LhzHKzI2FWqFhpcl1I85DhE/hUbtzV2TaeFskeSDa0Ofmb72Kn0GaCaSUCAKsfRV/3f92uhaIybbMY+HZEaKcg7WXnmuf163kjDRgfKU5X05r1NI/tGlLPKpWXsrDpXLa9ppuImlEe1Snm7f8AZqrGSaPOo40W2ljf73HarNhai4sZ4HI4ww/2aL+ze3uIjt+U+1Wre3khuc4O3Bz8tCHyooJb+TMoILbNvzYoqXUZtyskYLbR96iqsK1jJsbGS6LSIHVu61t2el3LL8h83j/VsW3rWholjFdPsMhgn/ur8uK1jYm1Gwkq3belE5JbEq6OfWzSR9joVYffWT7y1DJYxwvlHwh/8drpH6sk6FWA4kbt/tfdqjcLAr+RciNVYf6xUrm53sa7owpoxng7W/u/w0J8zsifK33auX2k3FijSxxie1PSWP5lqDyY7iNZIDtdesf8VUhJ6Fi2Y2atIiebEw/eI3danjs0ut0sfyIx4Z/SpdIh8weeHV8DmNhy3+ztrSu9LNun22yIe1b5ZEX+Bv8AdoeiBX6HN6hZlV4Gznadv96sZ7eWNWkQ7cfMGX7y13GpaGLqzS7ikVmUL56qPmX3rGuNP8tVBwySj5Nv/s3vQmNPuZCNBq0a+Y4guv8Anp/C/wDvelVLm3lsXYSgqw6qyNVhdPe3kcOhZWbbT4brbC8VxEJ4kONrHa6D/Zar3EtCnbXUa7cPsX7u5Uq/b3XCmMhV71Pa+HY9SRzp9wk7Ebvs0g2Sj/dXv/wGs0Rm3l2TOYmT5duz5v8AvmrSC+hvpJ9oTmQfKOFUN/8AE1LDGY3XfayMnZcbd3/jtY1tcJuUZ/7aMNtacV1HIuw5Zv72fm/9BpMEaCtefcjt/svqqR7G/wCBVPFptzu2Pd20Sgf6truCJv1Zc1lxMVZdlpG/+0+fl/Jlq1C0jP5aSRI5/wCWapub/wBBoVuo7tF9dNNuyyG6tGf+8zu7L/3wjf8AoVb2lLBbsge5ad1/i8seUPzrl7iMs6vLdrwR+7kdk2/8B21rWc1hHNsMgvJ+3lQSzbf91iqg/wDAlqktAv1O3j024uuYJBwowzJsXb+C4/8AHjT5bPUNLidLmRZd38Mn3U/4DWd4e1DTrOZbm5i3JGdp/tK4SF0P/XJN5H/fI/3q6zSvEml61A0VnpYnfO55ZLhGij/4Fsz/AN9f99VNrPQEzndPhnYu8lxJbovTyg7s/wB37qnb/d/vV2Wga5Lp6KfNjZsffureJW/4Fhqis9LtL6F3vEDwRnbvihLIv+6u3nbReaDp62yC2snbBO2RgUx/47zVXBdieGZ9Wub0Weq29qmcP9mEO1Qe33WP/wCzTxqF3I7W9vcXJ2DbuzsVh+KZ/wDHaqw/YNJaBIvLt5vvSRxx7mx/vfLW2+pWkNt5fmR7yeWtkHmp/wB9dP8AvqhPULXMa3h1WO88+znsUnUfPIh2y7fR9nX/AIEtU11DUV1V0ltxFP0LxuWiH975j06VcvNQi27J9R81j1tr5FiVf91vmFWH1j7Hp/2Z54rOX/lnJcwQ3K4/h2y/KR/u8iuhPqQZ95qH2iTy5rmRGZwzRMdnPtlcfw9q6bR20+3jWC5lvWXy9yefhVA/iH3en5Vz9q1xY20un3Atna5Jxsh3bvdso33v9lhTtNxbx3EcmsSRNCGTyPJZ2iHpufaR/uincmw7VZJ764lljKLAA2PKG7eoOPmYL/DXEalJcTTb/nSUQsv91UH+yo+79P8Adro9d1JbqwS0sJZvs+ApVQdhP8Tbe5/u1zmpTCzSeK3cbz8g/i3H+7/8V/wKouaIwn0+RbN7m5tI0gzsSVgemfvNXPQ2oXU7hA45bcm09fauq1f7RcaU6G78+NBuK+//AHzXJWV0LiRA5RJUO0uw/hqHsaRep6P4PsRMF83CzglPLUfw17l4MkjvJrO9t490qjY+4fNuwvz14V4SvIrO5Xed6r99o13V7j4Mvhau0ySBImTaGULxlurVk9GarY9K8HyS6PcXs5u/3WZJXiZPm2/55r3LwDqkmpS2Uc5WVtiGR87m5DKy7q8T0i1aS3vZAiO+zedvzbU24au/8FW/2e6t7iKeS1ZPmRlHysON27/vmoWrBn1F4XWSPSYBeDcjIqBf7pznP3eqr/6DXUW+npNpVuMl4ijKf73NeefDLWJbi9uhciLykm2pKp+Xa+3b+O3ivVrbEdsoQFnQBlVv733a22Odu5W1mxDaPLkfOkY+793ivlqz00SfEi8e7SPyBcfxemT8u31r6o1i6S3iZH++wbZ/Co+Xq1fL724h1i88QSzxtA6Irq38L7trMf8AerSGxmjg/EOjyabNf6cCquz+bB+8G/bu+bj/AHa4XUrV7O5YyPInmD52iRmUENhSv/fNenT6hbSeIbbWbcxM6IFdW3flt20mpeG45pd1l86yptKbPuLt+XqtaQd9zR3ucDo8YmZrO4uwiMdyPKm2UfKeee1az+F9M0mzR0u2uvNO6SRYQ67v9n5lre03wre6xueVxaofuN/dPTjNa9h4TfT51s5DH0/1i7dx/PgD/gNCC5yR0myhhTO55WG7dhS3/wBauj8G+E3hmUT2qbn+dV2Nu/76216R4d+FfmWz3FzeFU379qv8oX/ad1wP+A0/Xtc0bwrEsaAXrfd+T97z+O3n/gL/AO7VJJbiTvsczeWs8kMtvZ2W9sbfmt0ZVX8VavP9Y8E/bIZTqbwWdkp++g3Kf+B7ljJ/2d+f9mvQ47zxT4isJbi20+HSNJX/AJiGp7IYf97c6Kmf+uSA1hWPh/Q9Y1J4573U/HOrZ+eCxSaG3A9GfY0zj3VQv+1WT12Nle2p4hq914d8N3ixeG/BX/CZay5KQreeY8W7/ZhRVLn/AGGyKzr/AMIfGHxM0SeOPEek/DfRlPmx6U6QxXKL/wBMbO2Rph/wPZ/vV9E6r5Hh2xurefUYvDNuRsfTPDMOy5f2leNnkf6SzR/7teX6b44tvDtxdJoHgPS/Nd9yXmq25ldf9tot7Yf/AHncVrCpyLcrTsec2fwV0fXL+WTRfB/iL4l6kDtN14gvZra0Df7Nta+bMR/vzJ/u1ra98OfiD4R0tfsl/wCGfAC/dNnotppulzIP4v30ztcn/gTZ/nXYax8SvFfia38jVtZvp7fG37LE32e2Qf3fKjVEP/fNYP8AYtprEP70J5UXzPtG3P8Au0KsTJN7niPjbwj4huNJe41fx+Ly4kO55b7xBPcsif7LHcM/w15Vcab4ruA0Gj6/p2rW+FH9mPrtnNv/AN60nl+c+2w16f8AtAtO13Bp1g/lJs5WP7yL/d3V4Zpvg2T/AI/bm2d/NfbDbKnzP/s//ZVv7RGST2LWoeCZ7O5gin0O68Pa5M/7uK5hlS3l/vMu/lP++iuW7Cvaf2ePA8X/AAkeo3og32env5Qk+6ruVy21dvO3dXIaJb6zpu6ytLmWJLjakkWS0KJ/Eu3pj+dfTfgaxg0vRLeK2gigV0TPlQpFvb12hVGfpXHOaeiC00tTnvid4fS4FvbCISLM7TPuHy9fvVzGp+H7drC1jEYVYIAoX6mvUPiNeRRxK8aB2hjZflH3f9qvPdXuPJs7Dz4yvnIrbsbeMdKwnLsa01pqcR4qkOl26W0QCrFD97+85rL0fTfs7QCTfuwryf3v9mtTXfLkvY3lX5V21aimgt4J7hwFYhO1csmzojcxtSjFvqKwZ/e7Gbch+5XJXV8Y5nG8fJ8orc1vUBDNdXqffePyYePmZjxXC3c32UMC5ZjSTuKxvLqRVFGdv+z/AOzVt2GrCzCmQbf9n/4quMiuEhgQyfK5G4R/xH+7TE175XeUbtvyjb8u6hMd7xsdpPrjyTN9xV+VmXNbRjkuLCC3Q7PN+Z5fL+Ue1cPpWraVbwm4upLh5f4IlhVlT3Zt65rpdY+IlpD4atbC2uUtZyNztJCNwB/usFqoq7Oe+gsniCfS9Tlt4tyYO0Ip3bf9pq5zxDp86wz3eQiNhv3Y2sPm/irJjvhqjNHaebLu+/cyoFXd/uitGGYeRLZkl1QZf61VklZAmX9AjElmoffKxJQ7j6/dp9pp81ne2/kIdzt/rG+bZVXTbg28MvlYZlIYK1bum609w80QRFfO/cw7GtEiGy1rkImlWMfMzhlLe/VaNE0m3voXGw+fChUr7Zztq5eRpZz7JI/3ThGLN8zKD900ujr9h15ox/qp0H7z+7VKxldnL6np6WaXEboWR3VQ2PWua0fTZNNvZ+Dt5+8vSvWvEehwzQqQm3O1ZF/un+9XLXWmx2cqb0+/8vSqt1sClcoWipNZyxhvKUksN33s1QvLH/QIh/Fj7uP4f4lq7NbhftFtHjdH8yN/SqT7JEkJJVk9v4akFY53U9FjmtrcCH/Vyf8AjtUrzSQunM+z5/ujiu0uViZGMSKrY+6vtWMYw6c+nCr9aFoVE80bT/J4IO3P3v7tFbhtd094Xj3bCWFFF2M0riGPKmSIxNhW83Z8qGobppGh/durcbd0Z3K3+Bq9bXkmnsxiIvIn6xuNuP8AgPb/AIDWbqF5BePvjgezlPWJTXLfUgqWt5LDL+++ZfuncOlLqludvCO6Y3DaPu0lveCZ/LkAZRxux81bNt5Ua/Z5R5qY/dupztosByVvcSWsrCOWS3YNwrD5W/xreS4t5gkl5aDeoDfabQfN/wACxT9U0WCNvNiBnib5TuHQ/wB6s6ztxa3agSFU+9tzub/0GtPslLU6C20GzVkuLSeR1l6xIgY5/wB35SP++a1rbTxbzZgkG77piYMuRu9161mR+ZGimSNbhM8eam5tv+9XRw3hmjiBgDxfwSL834NndU3Js7FdPDuoNcSgRotwitsWPDcf3dtcvPo95YzP9rsLiD03Rsij3X5a797rS77yba/je3eI7obmI/d/2d239NtZ90tlcQz7NQ1DTlJ3JOg81H/3WRlxWsSL2OLv/Du1FljyyShX3fw/71YesaWYbtTgL5nfHWvS9J1CXyJbSfxSdr/NGt3HMzf99bWGP95qffw6hcWkT2eoaTeKm1HZbGGbLD/ZMLGhR1Hz20PIPsp09lkEoXHzDg1fGsStuS9MF/ER8i3gdmX/AHXC5H/fWK9I1XTZ41iF3b6HEmA2670p4sf98Qpxn/aqB9Js5okMmneDp9g2lvtd5EoH+ziVf/Qa2SvqJyucLFZ+H775xfjSHXosqPcRf99Bd/8A45/wKtDSvDN7eQtLZT2uop3js3R5VH+0nUf9811EPgvQtQRk/sLzc/xaRqly/wD46bSap3+FvhCzLG5uPEujMnzbpdOluFH+1zbw1XKT7RI482cjK6ER70O143uAu3/gPy4/4FTV0e/kdfKSPb3WCRP6V6NY2vhyH/RI/i5FtYbUg1/Qp3UN/CqrtmA/4CtFh4BtPEEzJ/bPgK/ZPmd11WbTJv8AvmdUQf8AfFV7JgqltTg/+Eb1TzWf7FMq4271jZt3/jtZ15YyaWWS8jl39fLaP7/+Fe3Sfs76q1mt3b6ZewQY5vNO1G21GH/vseUP/HqwJfh3eaXJLB/wndppuPvxanqSWn/jqTPWdmilNdzy9tcuJGz5EW1BtjZ0Hy/7K/LWlYeJtQ85AI43fO3dFAG5/wB7bz/wKu1uPA+vxlXsNX8LeIdo3Bm1uylZev8Az0dSapW/gvxo07b/AAhDcK3zO9naCVR/34b/ANmqrWLUlYnh8VavawpA92yLgsIvOZ2H97ag4BqW11ifUJVc+a0ueXuSdq/7KqnAqrqS6ppcksd34e1TTvLHDIkkIx/wNK59PFVnbOoS/lgcHnz7fe36P/7LUpdRr3z0mDT5Y4pbxInbf8pZreTYzf7u1c0l3qUdvZOkl4rSncTFFAkUWP8Ad25z/wACrkE8cIuw+ct4ydGnuSi/987FP/j1ZNz4mF4XSWJIOdw+T/0JqrUaOlj14K7rHiBinztESu9f7v3q1tGvIPtDOpLO/wAvmM4Rsf7SbcGuQtLyC4hzny1j99qmtyz+W28+3jjWBeknnfOp/wB3dT2BeR0ct5d6fdwQC4/0UPu8tF2bV/iC7WxmjUrq3mt5XAS1nZ90EUCfMw/2mVsf1rkb3UttusaCa4dv4XJVfqvpUGm6pP5TIkAd06tIFbbS5h8uhuanqEl1ZfZJD56718yVYyuRt6c8k1keSJH8uPe38AWNP04qJ7g3krpl2mi+Y7vlRV/qabZ3m1t6b4ll4P8Aex/FubtSuVGJPqtvHHo6hAXlPzHj7q/7Vcfc6eLVmki9PusK7a6kjvLPyIrdFVztLfxVzGo272paHYUZf4VH3aV0xpNPUm0TUDbsx3MvG35f71e9eA9QSOziGfs7unPmn/2WvANEjSbU4oymxt23/gVeqeGdQ8zVZ0if/UfJtZP4f9n/AL6qZK5onqfSPgDVPtUMTyDbBKAwl+8qf5+avWdMtYpLqe45iaMBkjb5VU+leD+Drx7OxgS23M0zhJEx8oBOMs1fRPh++s5mnlQR+UUVfm/vgLu/8eqIqxMmeg+D9Qea2iGfsqJfCX5du3aEfj/vrbXqvh3VJLhG8wmBpLhE357bSdv/AH01fPHh+4Fnr2qRgSNZySb41zuRTuX8vu16vpWuRQ6cjuW3sZGRV+9u+8v8P+7WjIWp6VqLp4hsJ7e0+WYb0SSQfLj7rn6da+efFFqPDdxqNodk6q7MVVNvmYI+b0r6C0BkZ5wP9bGm0Mp2qAcM3/oS15v8TvD8uqavayRHZBdnyfKeHcvXcrbu235uK2pdjnejPCYI3k1D7WnyoZDvRY9zEf7TV6EkkUdgkqARKDsCSBdzfL129atap4Fu9LhnSztvtSn5JvKKrj/a27c9a5dGj0MRxRXEyog+6uxmT+tUlcvmNSa4jsdgd0nXvuIXy2q5o2pafeO1xBZXur3UZ/dtax7ok/3nO1P/AB6pfB9r/biLc3No88WeFkfY27/a+9XX2N9Etz9kt7S3tYk6vv8A4B/ebbxUSlyu0SkrrU5y+/4SS4kbZpn2fzE2j7ND50rf7zPsH/jx/wB2uY1GbT9PmeLW7yw0a6Vv9ZPdvqF5/wAAhg2pH/uv/wB9V1Hxh8aR/wDCMvp+iWcupSuNs15ZlJViH1faF/76r5msNDuf7TUyajbXt0f9XFBcF5h7Mse8Z/4FXRrybF04JvVnsl/4u0uaZnt7O78QTqMJfeIJ3lwv91YUZeP9lnP+7VV/EWt6pZ/Z7i4WCzxxZ2YFvbj/AHok4P8AwLmrvgf4Y+JfFCKBplzFBtG+W7tfJT/gLHaT/wABrvk+AuuWNu2wWkvH+rim+b9UUVxyk2dHuI8A13y42YSRFvXywFYf+O1yNxY6defIXuomz/FGr/yVcV7n4n+Ht/pc0tveyWtg5G4R3V3bI2312l1rznU/A93poeT7TFKozjyr2zdf++fNalCLsNyXQ82ntbi3nfF4jRfdCJncf+A7au20ki27xGXao+/upt7b3DTtFFf2VlFnaVkkh3t+T8f8BFMvLe30mw2R6rpn2g/e/flv5Lj/AL6rbkdzNtHH+IvD9vrFzPI2GZvl3Z27h/dzt6Vhf2PZ6e/nyH7VOnyh3C7UH8W1e1bupR3FxG0EF3p7P38y/gRj/uqXU1zWqW+o28WRbSXTDCj7MPNVT/wCokmCSNzR/C8S3W/YPKc+b8o28YrqtD8SR2ot3ePavmFEjbtXP6bfS2/hlkvEkidI/n3ja33v92uRPiQ3moCWMhGY7xH/AAp2X/4quffUaV2eg+JdYGoT3sAb55hwv/Aq5D4i6hEtpYBJCrRoi/7X3ag1fVhHeTyRnesUYijbPLP/ABNXEeLtWudSu4LSN/vDcf7o/wA7alspId/aialcyjlFTA3NWb4l1p4YPLifaP4F/vVak02PTYYrbzG3gedNxuY5+6P/AK1cl4gunjmxhWeUld0ZXamOy+9Qo9WVfUbdao0dvAJH+cdFX+H+9VJduftl2Nyf8s42/i/+tUH2oqfkjDvjb8w6VDqd0I7bMu92X5f73P8Avf8AxNZ2b0Hd9TJ1nWnupmSP5VHzFvVv8Kp2GoeZcLIbiJNvyhZA/wDRWqxpsOmao7R3l4NNfO1JGRip/wB7C8Ul/wCG0ty0UVwrMvzCSIhkf/dre1jK9zrdO03TNSlSUX8nzD7qoFRvbcW4/wC+ax9bh8m88oR7k/76Vf8AgW2s+w1Q6XbfZI7ePeRtfzDuzWhZ3STQ4lk3qOUVv4KrRIyu72L0d49jDEICdqDaVx0/2Vq6dUtsW8kZKrv2llH8X+1WNExjOA/X5d+P/QqqPHJbzyjB8r+6vr/db/GmloDNrU5pLG9WXJaI9Nvy8V02182d/G++KaFoplUdDmsPTJk1C2it7iKPs8Lfd3A/w/WtfSmltbd7R48LFJujZh26VRlZ7M7HUZDfaPb3MWHcR+U/HzAj7rVY0qYXCRO/yywnb5f9KzrO4+z2jJs2eeDjn7kv+DUlhMY45XHEqdVx98UDsdndMlxtbP7rAzy24Vy+tQiNN5COkR9/lrRhvh9gZzllcc1jardBocP3BV1x81VfQlI5+5uBvdx8u47fmrIlkfcpT5Wz9371Mv7ySGGUEfKu2qJuvJmikz98K25azLSJlvDvnjL7WHRlXpVGS6NqVHOxBuDfnQ7eXcOUI+b5umccVnXl48kOcc/dp7orbcS7uPLZ5wB12/hRVWS12osgzsI/WihENy6GaNUkhfen3O6Z6VZ+3faE5H/AvvVVlhDDCH5e25KiSMx7sAr/ALv3awsPToWZlaYM4QK6dW/harum6h5m2NsJt/jx81UHWS1mYj5kYfxf+y0CMNNwm3+INVIXqdVN5/yy2/lyqerIPmb/AGaoXFv9sPmRoInB9Nv/ALLVOC4iVWjdCyOPu4+VD61PDdGRfLf5to2iptZC9TVttQjhhWKdNu3/AL6FaFvdRRjYmVZvmDr/AA1zFyslqzZJaL7wX0qKXVHYIUO1h/d3UWUhHfbk1Cww/wArxbfvDq1cnqWy4R3t8xOD88W/5WPNanhez1S4PmvbFLJ/vyzuIotv+++0VLqGh6Rpcyi/1iLY3zhNPheZj/wI7U/75arjFrQm6kcol0ZgodNjD5Ttq7CyWu5zc7U+95bDvVt77w/pcjPFpF1fuesl9e7Eb/gEaKf/AB+lbx1dxuxsNL0eyXts05Jm/wC+pt5q1Fdx/IbbW97JF5enzyeeh3p9mkZW/wB3iuosND8e3VjOkela1dTgboXu7F7hf+A+YjCuW/4WR4nmjWI67qEUC/KYoLgxRf8AfCbRVXSr64/tQySzys7/ACl3dt//AH1Ve7HqJxb3Omt9F8USF4tb8NaTcbhtP9pQ21s3/jjRGiz0VLOTYmlaTpbqNpWx8VxWjf8AfT3D/wDoNcvPfahpOrti5aRM8LL86/qtMvLq5mu28yK2l3lsf6Oi/wDstWqqRKptnb239qwlZf7d1i1iz8jf8Jjp18n/AHw7pWzZLf8A2liNZsZ4JQWEV1pGjS9f4t8dwz15KLp4V8yOCJG/2UZcj/vqrb3SfY4Ll9MtX2SbN6oV2j/vqq9qtw9k7WPaNE8M3LbZTonha6dfmSWxtNVtLkE/7UDY/wDHa7zSrPxnIvlvpXiKayxu3/8ACRpdw/7q22o23P03cV8utY29xc3kcVlpu/yfOTzY3RuD/eL4/wDHqxpLjVNHf7SmmQ2Sk/JcxWvy7v8AZatozUtyHS8z7Bl+FKeILd/tfgsPu+/JfeFTF/5F0m4b82i/4DXOTfs36a0ziLwnLEyjdG2ja3HLLu/2bS8him/DfXz/AGnxC1FbNGe9MT53efbW8aup6N1TB/z81dr4Y8feMIfDc9zb+ML6cM+2PbMYpUXaf4R/7LSk6drk8tSHUn1v4e3/AIJ1BgfGOv8Ag+UPuEHiHTb/AE5W9laDzk/HdUXmfFS4WRNK8T2ni2LtFFqlnqLt/wBsZGaT/wAdrnLn41fEm33W0/jHWnTd/wAe13cmWL/v0+4f+O1uaJ+0Z4m02G3/ALT0Tw34ggU7S19o0aS/TfDs/wDHlNF4P3bmlp72RjatrniXS5Ps3ijwZptu/wDA19oAtGz/ALwVDWK3iDS5JM3HhqwRuhWC6uYv/Q3cf98rXt2nftReD9UsGttZ8La1ocXdND1FDbMf9qIxJx+dY/iHxN4H8TW3maXqtn7RPapbv9GeSWIk/wC4podLsw5mt0eZwW+j6orGDTL7Ts7vmW4S4/msX/jta+myarodnc/2VqBVV+ZG8jY//fR6f99U5YbmxuWkDzpF95FWNvmH97cUX/0Kup0KS0t9Oe8v7S5VC/MkCfP/AN87awl7p0KxxE3iTULdHS9kPmMdzSp826q7XEHmO5QXWfm3KNuP+A16rD4V0PxEqvbyXGw/wsm3n/a/+xrkvGPwzfw+3mQ3Hy43Ddn/ANB7VlzW3LWpyttdBv8AWRPEq/MGkT5V/KttowqwSICyou75sKp/4D3rnLazv/tMUbyHYT/fb/4mtGbVN2ouEBZYztG0elaWBM6NPK/dPGzLKg5j2fcrJ1CN7hPMHy8ltrD/ANmqxZtBHCplI3OWY9dvH+0Vq1pqi8mcFNwJ+R8bVqdirGVoWmpbz3Wovnbbw8fU1v8Agu6RX+0yBHld93X0/wCA074g6efDegW8UCBnuSrzbuy1y+hapJpdtvD5RP4cdaN0XE+sfh/rEUzxIiDzSmySNf7u7d/7L/49XtnhfXkhjng8uOOUDjePlK/3q+OvhR4ouIZmvXWSWKHc52+y17X4O+J3/CRQX8dpaOmpQR+aiMPlfO3dtb/Z7rTSIaPc9F1yCx3yxIyPI4U8blJ25+X/AL6/8drudC8RR+ejgbIoISx2/wB4sNv/AKD/AOPV4MfGSNpbXiBlWH5EbHV9vzbfx+WoovGV3cX1xBaQSorQtEWfsSCG2/8AfVU9NyVTk9EfU8PxA0zTYbgPd7dp2lWO3PT/AOJroE8ZWmueHUv4BHLsnWEbfmUM5bn/AIDtavlbwrpv9sRr/abzSoo+Xc/+1/FX0d8CvBsdrZak5ieWzmkR0WRA6cbvu5/3quFaDVkZVcPOGrOy8SeXHo8SW1tHdSn5d3nYeL3+7k15HPYxXl3dF5Bb+SdhaV/vf3l3hGFeqeNtN0az0OWe2tzZ3e9VEttG6N1/hX5RXlTeLLnw7avGILG4ikfbunBdt3/fLc1or8uhmt9ShousC1aex0/UI3fO0yrOypuz/D8q11Nnbjw/ay3l5bC/8kb3kUo7P/F949f++q55JotWEE4kuoLoFfli3om3/Zw64/75NRXXjTRNJ1WO0vBczyxFZTOzpKyMPu7vlyR8vTdUqJstXYzte+HPxi+KDvqWhwaF4ZtX+aB9Xs4XllTttWSGZ4/0/rWV4O+Bfxvn8fabpvi7xBqKeG1fzbu80jV2S2ZF/wCWaxIUYF+m7YMbie1fRcvxs8PWfgseIB9tv4IsLJFp9q00yH/aUD5R/vYra+HvxE0D4qeF4PEHhq8+2WMjmI5QpLDKMb43QjKOv91vY9MGqlOpbU6FKdJX5Tpre3jtYIoYkCRRhURV7D0qRetC9aF61xnEc7408Fad460SXTdQiIYj9zcoP3sD9mRv8+9fCnj9td+HfiTUNDltrl57Zym6SdnRl6q65ZeGHNfoavWvn/8Aa28M3K+EU8VWUNvOdPxHeQ3Nstwnkno6oeMhmxn0b2rek9bHRRlf3WfFepeKNYuEdLmOHYD914Y12/5/3q4PWtetLdnPCv8A9Mx8taGv+ONE1hp0uNPNmy/LutpHyn+15RZgR7KyV59qFjDeTMunXIv2/wCeWPKm/wBn5D98/wC4xrqcHY3/ALrVhLzXvOmbyidvddlc5f3zyXyAn5h0X72yo768eHfGE8hU+U+Ym3b/AMBPOaqWt9GrqIIt7twHf+dccjVLX3T0K08Uahb6F9ktrmaCI7WOyQrn24qv9ouLeGKW9ntUZyXbzYf3r/NwFYLn/gW6sbSr5YbhPPQT7PmC/wAOfWmajfPqmpPIHDuE2iX+GJawRMkaWo31pas8srhZ23bIIpGbd/tbWXP/AALd/wABrnNQ1xLF12RJFP8ANlfvOzf7THoFrn576VZpbuIu6fdFzOD8zf7NZ9ssTbi8kksrHmVvlX/7Km0uwkjsIdSNvpuxHlur6c8Rxj5/91fQe9YM2kyMzT6hcR7u1tE4bZ/vMOBT5tSEdt5cSFpZB88udq7f7v8A9as2TyGhY71+Xj5Qdn/oK1muzMynqGpRQu4t49zKFVNv3frXN3t4837yTDP93btrXv8AVIukaZVf4cYVv+Aj/wBmaueurhlfhAvozVokF+xYstPnvo280qqj7rf/ABK7aPtAtWaMeYrL/Fj5qy2mnmZh5jUzc+1uT/u00iEb0Woeci5I3jo3rQ90JE+fKN/eX7orGhk29fl4/wCA1YS62vh03f7S/wCeaLhY0oNQkj+SV129tw+Wt3TdQG1klQbXG3dn/wAeVq5xVEaLPbkMgO50x9z/AOtUy/LD5sB3RMeV/utQSdzDbwNHFEhKsp2n5f8APfla0biYtbfaIyVuIcLOuPvD1rktN1ZGhiyPlQ8so+7/ALLCtV9Q/fK5kG5flP8AtD/a9RQmKzOitbwNDLb+Z8oYSo1Sw6o8crEv833vo1cql0I3VmHyfwKw6f3lpjakbeRwfmX7ob2qmSk7HU2PiIxyeXn5GO3/AHankvjeI54VyP4futXDRX22dgDuVsMG/iFaP9pFlePhc47fKDUj8yV5kZLiGT5XI29KzYbpPJ2EfNGv3fvbaqz3TtMxI3+lVXvBDuJG1W60bitqXTmPzZOY0I3BsVnOx2tn7rfxfxU77cFifyz8nZW7CmXNx/ovmDCL/dWjqBA9xtJBIVWHDYoqlPIFXOcbfl+WigSLUNuJFwflcfKOPvVMy+XEuE+XvWpLY+TcvGe/RlFItm1rKgL/ALp+v+0Khsxu2ZbwmRGYKG/pVNZDHzgKwPPFdNDopV3MRLKvVWFZ81mtndkEM+/nao6UFKRBc2LtbLJGN3rxToNPkkVJ3xAuPvSYX5a2dMm+RrZI9nHDVQfTz5zpJlm7bhQmHoWLa1tpg3zyXTqPuIdi/wDfRWq9zfSWK79Nijs1H8ax7pQ3+8eR/wABxUdjcPa3LAD7vVV/u1eaQLNwh8qT7+3+H/aqbu+gNIxPOub668+5uJJ5W/5ayyF2z+NaQjfY9tIm9s7o2x+lQzKlnN0+U/3RUrM8kLAfKoO5NtF23qUtNig0bbvnBXHtUv2cwxM+NqseOKmnkdg4SPcp+U7e1EKv5WyQBtv8HpVLRAZ8Vu+/GCu7+9U0KyR3Cu5HB/iq1LCIXX+7/s1OlmZHUYDNjduxV/3ivIseJLV5obW8ACq4HzLWf5ZkCuD0O0swrpPsp1Dw/Pbn5Zbf50XFZFgoWNxKA2+oWxncr2kIkNwkn9zam7+9ViKxM3hu6gA3ywyB/wDd/vVFpsf+mKHQ9Tt4ro/Dfl/2g1u6lUlBQ8feb3/75qJX6G6djE03TzfbH+fdh4n+myuM09riznlkt5Zbdh1ZHKsfyr1bQ9HnutTuraC3klnUcJAjO36LWVb/AAx137ZeifSLqzgxuD3kfkr/AN9PtrWLa2JsupythqF3NNKk8FteEHbtntk5U/7QVT/49XbpqGn6TeaHp1zpFvbo4LTfZJ5Ituflz87PmtHwf8O5v7TZ5LjS1RkXKrqts75G7+FHaqHibwrbzeIbq4l8T6PbqiKib3uXZf8Av3C1NSbexGjdjmLy+0q31C6s8axZqkxV4PMhuUb/AGthRBV6wbwteWMttcm6t0T5t8VokL59WxNL/wCOqKt+JvC+jyeMGdPFunbZJE+7aXrfN/4D1Qbw7olvqVxF/wAJLatLJvwsdpc/73/PJf7v8VbXt0J0KGp6L4PaPEXizyH/AIIrywuF3r/voj/+g1csPANtqlg8Gla74Yv3+8I3v5ll/wB3a8MXP/Aay9S8I6FeXuP+Eoji3gNDH/Z1y7N+SVc0XwHpduzo/ii0gyNu25srmJt38Py+Vk/d/u1ata9gfa5LeeBfFfheFspY2MX3i6XUMK/99Oymu1g1y9s/COlx3sv2id3+9FdRTKy/7wZh/FXC6JpOjabc/aE+IsOnTl8GC1tdQhb/AL+pbtj8q7Lxbq1lJc2cUHijRbr7PCqmXUUvbibcf9uS2Uf+OiplFtFQZHYTT2sjz2lxLFL94ohHNXNV8eXsfkJeWYdVPO472P5rXJTX13b3sqDV7KVUfaI7T5FY/wC7sWty28L67dL513p32WzI4vLx1tom/wCBybRWFrGvN1Zs6PqVnrWoNO6bVhRm2ZX+lUv7Bt7ifzYIJGyd+2Iqypy39K2fD3g/S9L0nVLiXV7eefZsEViDM27/AHtqp/3y1cRqU139vZLZ5fs6nam7G79F4qtg31Ha9o9zDfrGjnruO0dvwrc8EWIur7Y4KIh3vt+8wqqt1dzSqkqOqAcyP94/+O102iW9vpvh6/1GQbGkPkwtj/0H5allq5rXMcfiqKdJI9ru22Nc/cT+GuQ1rwPc+H7BFkj3xO+7p/DXbeDIftjxxxkojnaXx82PRa9MufB41S7t4EX5VYJ8w3cfxVldmrdmeaaPHH4X8FxBsRT3hCjd7/ervPhXDFb/AGyeDDSpHxLno9afjr4dpdWFrbx2+50+4qj7p/vVy/hbwvf+B9SnjQSLZpGWbeD88h/+Jo5bstVbK57FrbQaXo2miOJEW6ctNtHyrIPmb/4qs6HUJ1nZox5vmPshZP4zn7tci3jB9c8Uf8I1HKC00e6ORfm2TojP/wCPDcP+BV0Pws1yPXvE9rpSRhrWOTzZJ/7h/h2t/wChU3TbN41owR9TfBb4ZjULZbjV5N0vH+jL8qp/47zX0joujpo1v5UbARDGxVG0flivL/Ac1rDp8Rlf7g2BWx+f8P8A6FXeWeqLC3nySiC3WPduYbF/4ExrpjSsvdPHqVnOd2Hiy6jmsJ7ZHHnr7NtH+9ivH9U0uO6u/wB1FGzr/rFcFlX3X7teheJPFFjqUiJG4kk+4nlrv/8AHgK4Xxb4otPDfmv+8lZhtCrJsx/47n+ddUYtKxgnqY2qSaP4f0x4pdb0vTmcfO2oTSKqn+7uC15leW+lXwadLnRbrHSWK9vEV/fc8WK5nxtrGn+JNalluBqtk2dqLAEuE3D+825CP93bWJBb2bTMia3ao2OUntZ1df8AeZEx/wCPU+mh1wh3Z6roN8ujss2m3lvBdgjD2fiKBG/3W8yLpXtv7Nngu78M6R4j1a6tIbCTXtQbUDFBPHNvcj5pt8fyfP6KO1fK2m2N3a3CTvLZzpncGWeI7v8AgJ2/+g19gfAbUpL3wv5UkDwGIj+BsH8xj/vmok7wZ3vWi7M9PXrQvWhetC9a4jywXrVHWNHs/EGj3ul38K3FleQvbzxMPlKOMMtXl60L1oGny7H47/tAeEP+FZfEDWfD17bmeayn+R3kKLJGeUk2qvdNp+9/eWvFNSvopEwUCMDxtG5Nv8xX6F/8FKvh75em+HvGtraRMrudLv5d+x14Z4XU/wDAXH/fFfm7qShppR5tw654Z5t22vRTvC56zfPFTXUnfXr2YpFqAF/EMLH5ufkA+7sfrj73y9P9mnw3iR82zlm+6VcfMKw4V8kbHIKL83zHo3+zViGYZ2b9qqf+Wdc9QyStsdALh2ZULsrMOdo3M3+zVi71SLTYFDxIzP8AKU2fe/3qq2OZE+SykRuzfdU/8C2tTEhjadggPn9/NB3D/dasNAKF1b3d4WuLsFd3+rjl3dP9ldvSsSaGXzeyLn1rrdRjv/li+znYedrJtz/U1hTSRxyfN8rDqnpUNshamY8cjbfnLc/w/d/4E1WAsLNmRJHbusZ+6P8AvmpZtStrPdstFd8fxIq1l3HiS5VWCokCDosQC/8AstZ6yC5Yv47ZYWMNqvmn+HY33a5LUZn85g9t/s9dtaf243QzLLN/wKop9Pkkh8xJY5Yl67nXclaL3SFqY8Mm18AbV/u+lQ3LeW/GetSm1eM55zVW8k5x6D0pr3idkCTDfy+1l/2atr+8XAf5vp92shOjfwqKljYqFwflXpx92qsRfQ3LFnhduQ6/98mrX2gWvIH7s/KaxY5i3VQ3+1ircFw6/un/AIulT1Hc2hIGVpIvlz1/u7qma8dot6Dbu+Xr0YVjW023lCNqkZXFTmQSMxTCqf4f7rUvUo1bDVgwaOUfMxDdKtXNwFt1lCD5Dtdf4SK5ks8bsT8jL/d9aux3h8tc/Mv3TSuSWmb5m2P8hH3v/Qauf2gdnPboy/eFc553lt5eSuM4qxDeffD5Rm+Y/wB2qI22Nt9SS4f/AEhNyv8AxKvzK396si6Yw3DRv83+036VWuJjjI+9u3fKPu0kkgkt+fmcfLu9qoVi3a3A8vLnaq/LUjtuhaPf/tbsVRt2G9hxt/vYqUqYUY4+ZT6VJJXfC/JztPWimzNuXlPm/wBoUU7laHqD2sDWET42tjbuUc060tzdWzW7x7HA3IzCrljCu5oDH8rjaFY/dqiVuLORCQG8v5T/AJ/4DWCvHRmC1RSsWa1vPLlBZx8p3VBf2I85zkuynbuWti/sReWyXqR9HVSy1BcSJa3KDZuV0Hzf7VAK1ilZ25t3XZneP/Qau61bnyUuI0+UD7tXrJdsmZE3bxt6f+PVq2li2pQPGAFVfk2/N1pt2BJHKQ6XHebZSfLlxytULixlhuYgIwv+7WuNJn0+83lH2B9u2tmKx+1ebBInzN88cqj7v/jtU2lqWlZnJapYxxyvGU+fG4cVQeMrCo/jFdldaOY4FDjbKh2lsdqwXszHKwf5SPm6VKZRlou53Owc/wB0VdtrfcWwAq/7Qq1pdmZL5c9Mc7RV77OFkYJGdo/75rUkyfs5uI3GPmTpU+nskfkOoLN907RWy+kmNllyD8n3VFRQq9uX2JsXP3lFBSNfSdLNrqX78iCKZOFb735VjXek2Gn6rKhlmmVHb5URUX/vo/8AxNb2lQyXkSEja8R53f3al8SaCn9qKcbfORW+WoTsTyowbKaza7V4NKWVR1+0yO7A+2zYP/Hav+G9Wu/+EhW3jjtLdS+RstI9y/8AAymf1qew09LMsH/vcN6mo/Dtju8QqOVbP5VV/tDsupZt9Y1TVNTvEn1G+2MXUxSXDui4LfdUtiuV03T4sXDyp88j7d2P4d1d1pGmvb686H5EM7L5knr81Zuq6LDZ6o9u7vKyFm+UbV6/3tv/ALLUuTsXHTQ1vh/pYhOruFDeSm5f++W/+Jrg7zTTdPeSFPleTjpXrXhKzeHQNXnxCrPG3+y3Rq4OPQZ9Qmigj3uzvyud3f5qziveHdJlOz0GCR4tQuHG/egRVG5vur/8TXF7lt9Wup7ezRnE7oGuTuxyV+UDbXri28dxey2kafurYqiNnvjrXl93p7rqDgHbsk3Hb/Fz81bXs2JWZkaxeXjMkCSmLG1JEthsQqc/wjin22j3EMNlBbwO948gxFEMsfbaK6XS9Di1DxLp3nofIeH51Uf98/T5ttR3+qXs08ttb/6Bb/MrpbDZ5gHZ26v/ALpbFNSuCstirYfD9F8WRR6ne29mvn7ms40aa427s7WROE+jsKTxCulrr1+9h4blvcSbRLqEztFtHy5WKPZj7v8AE5ro/Ddr9lvb3VZSyxWlrv3Y/jwK4E6fLMzXAPzE7izD1atedIlRuzodV17xCuoyizvYNJi2hnSxmt7JunzbmRkJ/wCBUzSriSRGn1HULXcT/rJZ/Nfb+G4mqWpbF8uOMlnm2p0+YfNWdHH/AKTJHFGHZTt+f5sUr3WpSR7NpWn2Vj4MSc30f76bcPIhcsqj/ZKJXKw6lOt1mJQ6Z4fydrt/vfM1aPiCSWz0ey06BD+5tQ77flXJ+7R4VjeS8gtp8pEnzye1ZPfQcdrmo8IuLKKK4SNJZcPub/4mtrUobS3020sPMDqg3FU+7n/P0rF1K8TUtYl+zxKyJ8qbu1S/ZY1dASd/dl+81T/iN/dOk+Htm8d5Lcy5W1s42fbnv/D8texfDW6N9f8A2mXO1dzBMV5raaPPp/hyKNHMS3jhpPXaP9qu88KXX9l6Re3vG2OPaFx1qklsZyd7npMEn9pX7SEDn5Ude1dxZeB9M1rR3M6IzKON33lO3rXiHgzWL3UGRN/713/IV63b+IpLO2WMTbkT77VqkrmDPDo/gnqHgn4gXWqR3PnyJcPKjY+ZRu3V6R4S8J6ZoM88VpENs0jXW7+JcnLBfZd22rviXXpFERSMtcTvsj3fe2dWP3f9mrHhVnkWMGAq8QZQv+yS1XbuPmPbvDeoGxjtf3e6CRPuyfMuf++a27vxEZrmCIESrj/VISqr/wABrzw61c3nlWkluYmj2qGUfLz3rvPDHhtGVZJCzso3fvRu/wDHq2UrKyOdq+p1Gh6TbyWb3D7m2jeY/MXcv/Aj0rwb4p+ILKz1ieUXLpcINqKtwGz8390L/gPX1r0T4k+IIIdHeLy2idDs/eD+L+8rda+afG2uXeoX6xvO6rEBjaSfX71aN2Q6Ku7j01CK8leeQxyv9470CMPZv/2qxryziurh3Xcv3mEWBvB/2fmrndWupdqW9vuecncdp/8AQqu2eoJ5SICXW2/ijH3HH/AazO1HR6beGNFiAG0HYWYHdu/3dua+qP2ZpIPszGO4j3uPusF3N/u96+QdH1SbVLhUMSs+V+bG35f6V9bfs7WccNyshEyLjaG2bV3f73el3O+l8E15H0SvWhetC9aF61xnkAvWhetC9aF60AeR/tX+Cx4+/Z18c6UkTPdLYPdWqqOfOhxKm36lMf8AAjX4fzX0kkjEjchGfmFf0E+IbqGx0a6a427GjIIb7vSvwX+J2gx+EfFviHTA6rDb386Qbv8AnkJX2bf+A7a9Gir0j0qKbobdTiJZHaRmJCLn0q7p8kkZ+RCzf981niMzN+7Qsv8Ae+6v/oNaGnW/PA+YfxVlUYRR0Nsxm/1m4t/tfd/4FVtLrVY088XMdxB90RwfMo/4CVWjT44odu8xO33juKrt/rW/ZXDyQ/vIIrqAfKdyNub/AIH/APFVw3Id2c3c6leXUflSzlol+Xb825f8P+A1T/s2385nMhZl/vPWprmlxb/PgjmiT727AfZx/n+Kucv1dlZ/Pkdk6ts+6tJ66ER0uy5cWNpeRtEJBFN23HrXF6hHLZzNHKAqqeJF+Za14dSkt3USbWT+BmqLUGTVIpekE6HaVYdTRFcoMxkYMWjl+992kjaTTbtvLIbb8u1v4h/hUbKYXTorDGKvX9vw08abXiQPsx/yyP8A8T/8TVJXJ23Mu4VG2bAU835kXH6ViXeFkYH/AIFXVPapeQfuyNzD7RH/ALw++v8An+7XOSQ+ZeZT7u7/AHataaktszgpZWx/49RCxVuTVyKPaZRjaygjdis5GPzfxY/ixVkGlDInUg7m/iWrSMdvUuvZf4hWNDdbejFavQ3Hncg/MvtUNW1LNRMt847/ACnjoafG20MD8v8As/w1VhuB0cDnqv3uK1INNLReZKSsR6Lj5qn/ABARPGJIlOPu/wAXrUUNwFd48fLjjirUqmR/L5Vl+UKo+Wrun+GZ7rmT91EpH3hU7AZEq+YVfG5h/CoqSOF7dsyfeb+HHSu1XQYtJt2uJIwzH5Ujx97/AOtVOHw7cXm65lQ+R22j/wBB+WnuiE7XOaEZZ1Ecfz9uPu063s/LfGws+eVx0rsl8Oy3QW0s08tQPnfYfk/2VrUtvBMnkeVbQnfx+9Yf+PUvdFc88l02VZFBAVT1WnTqlvujONyj0+7XqFv8Mbi6jZwNrjrJKdqj/GnD4Y28Lt5sf2h1/jb7v/AVp3uO55Kmn3Fw+8Rnb/z0b5VWivXW8DpcTfOCsCjaFop6GV7j7Nt0ToRtdU2xyU4tbTWKmUjdv2/MKuw24uJt6beOq46NUl3poj3AhFVv4kH3mrJoyT7mNbMbd/shB8qQ0uo6akdqkh+dUP3sVfe1McKlzvT725e1bunaaNU0GcD5p0BXbj7tLzHc5W3aO4sslNsqn72Pu1a0bVHt5vMjHzKdr7v51BaWr2s81pKdroeN3y5pw2Wt2xSMqrnn/eqW9bMtbaG9fW6TXKTmMtE/31UdKf8AZ/sMbEKUVj/wJatGPdokV3F/r4ju2+tRTTHUNKUYCShuFWue7L0a0NG1t49/2e4jRlfo3rXK674bexvPnAXnb/vCulsrOeaHfJlGCD5sdKsXKi6KRzpvVh97+JaLNe8SpXOFtdJMN7mBN0Xbir82mlrJZY/4ztK4/wDsa9D0Hwm99Z3GxNyIDsZazHs3sbu3s3jVl78dGzWqmm9ATa0Miw0fzNP8zH3E27cVjPp4j+8m5/vfKK9s8MeFYLgz2cincyctiuf17wadJv3R4CqoNu5f7tT7XWwJHC6JppXVliOVWVOFrtLnwuZJ7Ium5tjL81M8PaejawkmNsSPt3Y/9mr1iXQUh+zzqAy5+83b/O2plPUrfY8KudPSHWPs/l7/AFT7u2nRab9l8RxGOJYmB27lTn/vqu68T+G5P7YW4t0KnDN0qneaa7S2E4Cp/Cd1bxeiJTOJ1jT5bHXWc5b9/wCazN/EM1d1bSXm1ee7gi3RSQpsVU/iH/7Ndf4k0XdD5qRhdoHzYq1oNjLeSxwuC/lDb833RU3vEqO6MuPRTD4KupZIvmCbUZqy/Degmx0O6u+GlHyDj1Zq9QutNK6J9kbH7when/2NVrzw69nok8Cf69E3dPl3Ur2VyXq7HlPh7wyG1G/z/wAso2fzG+VQxU/nXmk+kySag8n3/mZv/Hq9svYZNJjFm8Ts0kfLY/ixXL6Z4dj/ALS8rytyj5Xb+HdV3+0aJpGHoXhuW1tZbzywrpHtDegNZNz4bk/tq4lOfK4fdjou2vZm8PiHTNiIVZ8K/oKyX8PpMsr43Lj09KjnNFZHlvjFf7N8HRafAuy9uzufb6fNtX/0GsBNHe1gtYB97G6TbXa6loM+qeIVl2booRw2N1QLpfmajOXk8rd8gX+KtU9Bq2pyi6OI5ku5IgmxCo/2m3Va8EeD0vtVzNGXXO92x2rr5tDZXgiMYXPyj6fxNW1pGj3Nro2o38ETokp+zxtjqKOewvJHPWFrFrF5rl64/cxkJBx8uwf/AGVWodNOj+G5bmRCLy8O0dtgrv8Aw34TEOiJbGMK3334+9SXmk/2lrcNqYwtvAAz8fLU819RWS0OD0TwvLCyHB82RNxX+6taHh7w3JfeIFRU3ZfaOPlrudNsY1kvLkIfNfEUcaJ90V1fhjwvHp9hdaiQEeMbY/cmrvqF7I5bxXDIt/FZRjYIEXftH/jtW9VjuLfwbAYvkiuZAx3f3R/+zU8mlz28rySZnf8A5aOvY03xnefbNS0vSICfKSPdI38K1Ue5HkaPgOG5tdMe9R/nbpuFehaFp9xeWqG5z1VjurA8NWf7tfII+yxjlcfNurvNH3xy73O1IU+7VJu9hvyK1xZpNr6SyNut4I9v97a38TV3XhPR0W9VNg243fMO1edQ6lFI91OSUxNtLKPlKn71ej+HNWt47bzy/lKiD5v9mtjLZXOys/C8VxHPcAhGcfOsmWVh/u//ABNct4x8SXuguLfRLksj/LIqTFdnvt7j5f8AO2ptR+IkSwyxxEPEqbX2uysv910/w/75rxa51CRtZuL9p97P8qMvdv8AaWt9IxMoXm7s1tc+JWu3l+tt/aErKr7SkgV/++flpmr6kd893LDYvcJGquradBudfXdsz/49VDQbNNY1LzpI/ngPmhsfK5qh4i1qRtdZAi9PnWRflwfvLWam2bqKMabWnuDLcfYoIH5UMlui/L/tfLn/AMerOsP3lu8s6BGc/eVF2/ptroZNBguIkS3k/dSnaiMNuB6bun8qrazb+W6adbptnQ7XWRCv/AtwWqvoa6RLXh6G3hRZUl+ZjxtHzNX2P+z7ZaTDp1vc214PtTDbJEzkOf8AZ29D/Ovja2votNRZrmPbtwo2j/7GvWvhn8S7zwz5V1ZziVm6JL86kf7Spyv4iiL6HdSfNBp6XPt5etC9a+U9Z/bO1vQVY/8ACDw38QO03K6ksKL/AL29OK5x/wDgoDrP2dpE8BabtztG3X9/6C3qfYt9Tm+q1PI+z160wsI0Yn5VH6V8J6n+3z8QJmIsfCOiWMWP9bdzTSqP1SvH/iH+1r8VvGdrLY2/iRrVH4caYI7YDr8u4fP/AOPVccP3Y1hWviZ9o/tHfGbw94H0R49V1i1s2ZT5UHmfvpP9xOpr8e/iVrieMvG2s6xLF5VrPOzxxv8Aex92us1SadY7yTUZJLq/ufme5Y72zz8zP3ry/UoXuLx45c71/h/h+tdjlCMOSB3Tqe4qMNkRTTC4XyrZyqj+BU+b6+9WNNXycPJl/RWFUIo/L4jB81Kvxxi6CyO8v2herZ3bq82RzI3rPDLkn6Kp+bH/AHzV1Ncjt2x9+VPlKvuXH/fK1zM3mRwNmfyEQc/w5/z/AHagguhHcIEMruT95q5+lyLxO2bXoJkyULI3y7udy+zfLWW8ME1wsloAzA7Skqfe9vlrq/BXw31TxJZPeIfsVq/TzR2/2a9V+GnwT0qS6SW/lM6o+4RqPlaouQ2j55m8E3ci3Rt7C4nRkVkZI2bq3/svT/gNZt14J1fy8y2EqXFv/rJHQr+79Wr9G7DRdO0OwW0gtokXDMjbKxtW021khY+VH/u4FS6ltzNNs/Oa/wBFl+xtIIyrK+35k2tj19quSxx2+n6JeTg48uS0n4+Xbv8Al/8AHWX/AL5r7E8ReEdLm3iSyhdev+rFcF4j+HOjah4eltoLdIsT+air93Lrtx/46tXTqa2YpbHzPHazeH5ryCZR59hOZYVb+NN3zr/wJdv/AI9WQ+m+Trb2kQD+XMGRv70T8q35Mv8A31XrviXwTc2/iDRpbjGzyX0+ZvvbyE2/7P8AB/6Dn+7XP2XhGSGWzeSJ/tqRy6bIufl3I7Kjf8CG3/vkV0qxCbsebX9mbW9aLZ3OWX+L5WrE+xv9mc16lf8AhO9uI7eT7G6yo7Jt2fN/FVOTwXJY2bAxlnAZyyj5edu2kpdB+p5zDYvsckbWUenzVKI3hHloNr/3V/hrtG8Jz2dvLJJFuldFWPjd/F1ro/DPw3NmEu7xA05G5FYfKvvUuorAclo3heTy0ubuMoq/wMK6AafLqSf6LbvJv+RFZOldw3h22Ustxcx7E+baxbbn/vmrVt/oMC/Z/kTLYdR8z/71YtuRdzF8N+B4LUobjLSnHzYrrk8Lxxtl0G1P9XA3f/aaqVvqnmSLNJOnynaPvba6iw1qKSJnMXmyjoyj7ooSdjNs57/hBXvJpbi6fz24+993bWgNDt4WiwgZMfxD5v8AgK7a2fOuZt0VtBJk/Nufb/6DUX2O/s4neeMRfhVInmM210OOxieR0+yxZ+89P/4SK3sTsiCygbv3mPvVl6q32iVjJO390M52pWRNDcMjGCWF+Nu3zKXuha53lp4gRgz7I9p2t8p+Zaa14kkrPJEIolP3mPzVxFv9ts1bMgZT18ptq/8AoNOS+ik3CW4M+f4GJamnZE2aOlvNWs5Pkidn9eflFFc6Wt/Jlj+zFdw/gFFPTuLYQXB35QbOa6G2mgkt1wiM5G0p93/gVcvuWFH/AHZZh+la1nvvLN5IyFeL5hUcytqZtPcU6bKqPGkR+zk7g/8Ad61qeH2lt3aBz8pG3c33ah0i687d57lU+75dXfsItWaYDcv3f73FYuS1KS11KHifQ5JI/tcY+ZOrL92sMQyta+Y+Gbj5V7V2WiXguJns53CwS/KFYfdqtqPh86PeG3kBWKQ7kbHy4q3/ADDg3fkIfBl5B5r6fP8AP5o4Zu1Ld6TLpeoKgHzKeFx2qI6LLot9BcRr8uVYMteoP4fGsWdrfpt+5tO0VlN21NE9Dl7O1KskhQr/AH1rotM0O2uLxpJ4CqbOGUfrT9O08W949pcoPn+UcV0uiWps0e3kc7FG0NjpUJ6WItrco+BbGTQ9baLYWt5D6dqqfEXwHJDf3NzbN+6x5oVe3+dtdt4bsZY4ZRJjdlmD+1T+Jrj7RYJcbAvljZIvqvzVPW6HcwfAt8b4W8kgVnCbTXQeItLg1a0fem2aP+KuZ8NQi1mchNtu/wAyMo+6a7H7cJLTYkQZf79S1cDzjTdLSG88u4j+RH3fKK9Q+wjUPDjEOU8kbtsfesT7G63r5CrEU2/MPrXT+H445IbiK4cbTDt+UVV9Av2MKPT4tQ02KQIHXBXcrfMK4WVf30tv5H/HvJuG7+H71dxZ2/8AYrvbAb4sswb+7WZbaC9xrl6/CK43fN/DV3COupBq9nHdaTBBsRXfr/eFU/BNiV1t4kQ/K+39592rl7bvpupJbGX5gm4cVs+ErP7Pq6yOgdpTu3f3aroCF15pF15UkgCJAONv3TWjc2si2cT7Nu/5i2Kr6tdR3mvXHVkD7TuFaV5eRyaVkkIqdI2oh8IpHnet6PGry3D4Z+24fMq1g+G9BN9qmJU+Xfzt/irW1jUjeXq28fy/P95vlq1pl1bWNw+wbmQ+veqQ03YNb08wo1ukZ/dfKGUVkyabIumMETa5HpXQ3F0jP5k5fc4+5Sair2ujpKVCtJ8oXd0rOxqnZHlGoWP2e72W4C7Orf7VO0HQ4rq8le4wuz5+lb2p6fbxo2/lvvFqwra+m2Ty79qJ8o461qrBfTQS5s/O1JmXKbzsT+FQtdvJZw2+m2dsgHlQjcf96uT06MSXKTugZwPSu+s7P7Qio4Crs5ZqTV0F9jR0PTWm0F7ySNd2/hfQVzupabLNf/Z7dlVpz+8Zfm213MrCGxSz2fwfMqdqy9J094fPlQbpyfkbHzU1ZBfqy1oPhaON1M/zRQDllNPvZLjY7om2LO2NW+6B61rzMLHTFtAwaeQ7n21SupjcTLEifJGNu5qadgRTh00sYMozbvmC4+Vqo3OipJc3VzJAEuJPkj46CumM0trY+a/33+SNGHaqdtb/AGiXz3P3em7satuyFHU0vCmkhilvHGFt0/1kjD71aOoXDtctHGfKic7Pl7rWpYwvZ6E7xoF3D+IVnXkKKIiAGdF27azUrMbVzMubVLWB4ET7u5vl/vGoZbqeOyWzEnzY3P8A7P8Ad/8AQalv7gfaYdg2ps+dvekt4R9r8uXDbxuLfxVpF2KeiG6fDPZ6POJJD5kx+TcPug1VXR0hHmP9zG91/umtK6xIrEB8R/MP7u0VFc79Q09iY9zzdVUdq2Ut7k200JPDTPZ6beXk+Fx9zbXOQ6adQubiVwUnaTcf8K7Ow08zaV9ndBsXbmuR1NttzcRoNuTtRlHzCqiL7RLp8y+ZOSNqQg/u2G1v95fWr+mwiSwe7lJaWT7m4Y4/3f8A2brVbS7M686LKCqwEb5/m+fFbE95EsexE2rnYu0f+PVaa2GcXqtnJqU6QIC3oqn/AMerW8wWNh9kjlti8Y2ushK/+PbcU/UrqFrzyoiEcDaVjTcwb/PaqF4p0+FreOfzZZfm2yHOP+AlaOptz6aHKajNcR3PmPFMq9ngn2pt/wBlvlrOna2uH+0XcQ2oNu7em8r/AHdoXn+dWdbkstLd8aY+7P8Ay7OzKf8Ae+auduby5VFe5sLZ1+8PKJdh6bl+XH/fNCkzWNQoa1IGObaEWtr/AHGTY5/8e/8AQq5Gaz1HVrho/tf+ir1WXaz/APoPy/8AfVdcy3erQySSbooB8vzBV/8AZaoT6W9xbf2VYJG0s5/ebY2ZkH970reExOZwep+ZeSS29kQyp8u5cr83rurAuLGe+DQQR7p1+/Jj7v8Auttr0m/s7Tw7p09ojqzqn7xlPzN/wKuDutWiWLFv/osXdW+89MOe+pjW2nx6fMzySBlU8q3zZFV7rVolO8W/lK3yhozu/wDZap3UhZ2dDtWQ8LmqT6lJ5KpH8jQ9VYD5h6+9YtE9dSZ7zcgQSs6k+n3a6fwNo8V9cfb7kfJD8wXH3vvVgxRjUrVLkBVVjtLINux9v3f/AGb/AL6rvNLs3tfDNgAhVn6+Z944+9XPIDe1f4kXdrpS6fEPIH3Y2X5cLXrPw88SPZ2dg7vuaSEN9Grw1dDTVryzhiuIknL+UiSjarMfujO1gP8AebA/2q9Q02O40PSlgnQpLbksm70+61c802iNE7Hudr4mS8tvPJLEbV+X3brWLq3ihNjFH24fY6qejetcBoXip9PZYxh1PzFc/L61Jea1bQzzuYzLEX+bnsamMGyU7bGhr+pPNau0eFxt/ItWUtxJ9stY3GxCm51b6ZptjMNyhHDRNhQrD7y5+X8anms5JtQs7iPzIHQ/vEZewHzLWyikZt6mFcWdvqj+bOPuOHRv9r+GsC/0O3t5ZbmLerPMJQq/dRv8rW99luY7to+FV3OImPzbf4f4arajpvlu3mSbU+8d38X+ytaJWBNLcpXljA1v5r7Nu/cePvEj5q5rVre2kiSMuHQIylNnzH2qfxBqTzbuscCbWCqP4v7tc066jcBnitisX/PSX5V/3qmyQIdJqEFvJvIESIMbsfotM/tx5tsgQRIvyjcagudNt4wslxcR/wB4bvu//Xrn9S1K3a8lRMvx/wAshhP++qLCV2zYXVI2mZ5JRK+eP7uKtLdS6gyu8ggVfl6r/wCg1yH2qKMYM0dujfKNv/xVVZppV6Sllb+NXqWirHa27aZp7SiTL87g0r7VU1t2niy3jjXyzBaonVYxuZq8tEJ3uTGbpl/56ueK04NaSzdCVht3T+FYQ34ctWmm4rdz1+28aJcWn7q4LPuXHO1v/Hap3+sXLQvJJLIo+7uaF/8Ax5ttcXpV9LqVwrrc2zN2Vo1XP/fFS6xqHiTTQwgnKL/didnbP+ypWnFmTtcnvNWt9NhciN9y9Ww3y/8AAazptat2jdw8iN/0zFZtt4m1i+dz9sErp83lTxrzUSalLcOwubeOJ87flJVf0XFKXkapDZdclbeg85V781Z0/Uns93lx7f8Aaf8AhqJ5ioby41bb/DL81ZkmtOtysZj2t3X7tYNjR166teSQsfPiTP8AeNFc4lxHIw/0SVW/6ZDcrfktFF7CszvEhTzJXx83/wBetDwjEr306sMrjpRRUS+FmYzU4ls7pjFldp4rodLczaTIrnIC5oorHoRT+EoTWaRwC4UsJUIcNnvXeyW0eqeGbea4G+RApB/Ciit1/DY3vApC1j+zhNvyjbxXXeGYxDazwqSI0GVHpRRWL+FDRsR20dzZCWRdzr0P5/4VNCoeynlPLqODRRWC3Y+jH+Cr2a5vfJkbdGp4FaXjXFmzJEoVHHK446UUVp9sy6mToxxZDpytdNpsKrp/A70UVnLc3j1J7lEd33Ip5Hao9EkKXzqAMbcdKKKv7RK3LmpwIYjJj5wev/fVRQ2sfl79vzfLRRTDqcFrBLeK5GJOUGBXV6NdSJfQkN/BRRWlPZFMRfn1i4z3bNYGpX86XN8gf5UGF9qKK1jsScKJXn1FnZiWXcRV/TD/AKVIn8Ldf/HqKKTKW5uXEYuJrdWJwD2/D/CmeLp2MkEQwqIuAB+H+FFFR1Zcdjn9fnZrMcAfu+wrE+zxpcCIINgwcUUVa2BbHVaTbxfZyNi8kdq77T7WPy7ZdvDZzRRQEthiXLxXdwy4B8zZ07V0dhDHA00yIokHfFFFDJlsZkQEsl3OwBlQcN+dQnCW0pCrn1xRRT6sT2MvWLqRbtVDfKi8frV7Qh5rDdzl6KKJbGsdj0LXv9F0ZFj+UDFc9ayG4mLPg7QcL270UVmvhH0ZSu41jDMvBBpYRvtRISd7tgn8/wDCiinDYa6lbXLiS2leBGwjjn1q8v7mwjC8c4oorqRPQ353MGnxpGdgc84/4FXJLbI1zdMRz5lFFX0IX9feajYtdNCxqFJ/ixzVC9cwplOOKKKX2kNblPQIY3Se/aNTcfMM44PNc9qn/HxeS9X6ZoopvdlnLT3bQ3nkBVORgyHO/t3z7VSe3ifW0tzGhjGR90Z/OiirWyFHeRSk/wCJnrUdrL8tsnSFOF/Kn+NZn8O6XcLYHyfNXDMOpoorRbged3NrH/wjtzcMvmSqhcM/PNea2o/tCSQyk/JIhXbxiiitI7Mvuc7q0zQXkiRnYinhR0pzIGmjYjlm5ooqJC6nV2umW6XEtqE/cC1Eu3/aG3n9TXdGMf2RYe2T/OiiuV7otE2n2UUeoptGOPQV6NAftNiiyfMJQ8h9mReo/wB7+L1oorOPxMwqbFGVRHCHT5GVmAI9t1Yun3csniWWBnJiYHK+ueaKK3h1Ijsact5KuuiFW2xuVJA/H/CujtNUnnBdypZN23iiip6sr7RhXkzu9xMT+825z+dc9cXks+obHbMaEIqY4AooqZdSeg26torLUvkjVsj+MZ/hNcz4kvJI7x0QhFXbgAdOaKKqGwQ3Ria1F9rhZpmaQqeMmua1FEjuoyEU/UUUUPYFuczq928UzbVUd+n1/wAKy7m7k848jj2ooo6s1h8LLVnPIzSfvGAReADirG2No0YxAkf7Tf40UVJCOu8Lwp5rEDbweBW74mg862fdI5eMYWTd8wHpmiihAuh58ZpYnlIkYvuYbyea27ECZF8xQ/yj7wooqpbDLWo2kFlIiJEpj6bCOP0xVC/QLctEfnjXoH5x8tFFYx2K6laW2EHlMjuDvP8AFRRRSluUtj//2Q=="/>
  <p:tag name="MMPROD_11943LOGO" val="iVBORw0KGgoAAAANSUhEUgAAAaQAAAGkCAYAAAB+TFE1AAAACXBIWXMAAAsTAAALEwEAmpwYAAAKT2lDQ1BQaG90b3Nob3AgSUNDIHByb2ZpbGUAAHjanVNnVFPpFj333vRCS4iAlEtvUhUIIFJCi4AUkSYqIQkQSoghodkVUcERRUUEG8igiAOOjoCMFVEsDIoK2AfkIaKOg6OIisr74Xuja9a89+bN/rXXPues852zzwfACAyWSDNRNYAMqUIeEeCDx8TG4eQuQIEKJHAAEAizZCFz/SMBAPh+PDwrIsAHvgABeNMLCADATZvAMByH/w/qQplcAYCEAcB0kThLCIAUAEB6jkKmAEBGAYCdmCZTAKAEAGDLY2LjAFAtAGAnf+bTAICd+Jl7AQBblCEVAaCRACATZYhEAGg7AKzPVopFAFgwABRmS8Q5ANgtADBJV2ZIALC3AMDOEAuyAAgMADBRiIUpAAR7AGDIIyN4AISZABRG8lc88SuuEOcqAAB4mbI8uSQ5RYFbCC1xB1dXLh4ozkkXKxQ2YQJhmkAuwnmZGTKBNA/g88wAAKCRFRHgg/P9eM4Ors7ONo62Dl8t6r8G/yJiYuP+5c+rcEAAAOF0ftH+LC+zGoA7BoBt/qIl7gRoXgugdfeLZrIPQLUAoOnaV/Nw+H48PEWhkLnZ2eXk5NhKxEJbYcpXff5nwl/AV/1s+X48/Pf14L7iJIEyXYFHBPjgwsz0TKUcz5IJhGLc5o9H/LcL//wd0yLESWK5WCoU41EScY5EmozzMqUiiUKSKcUl0v9k4t8s+wM+3zUAsGo+AXuRLahdYwP2SycQWHTA4vcAAPK7b8HUKAgDgGiD4c93/+8//UegJQCAZkmScQAAXkQkLlTKsz/HCAAARKCBKrBBG/TBGCzABhzBBdzBC/xgNoRCJMTCQhBCCmSAHHJgKayCQiiGzbAdKmAv1EAdNMBRaIaTcA4uwlW4Dj1wD/phCJ7BKLyBCQRByAgTYSHaiAFiilgjjggXmYX4IcFIBBKLJCDJiBRRIkuRNUgxUopUIFVIHfI9cgI5h1xGupE7yAAygvyGvEcxlIGyUT3UDLVDuag3GoRGogvQZHQxmo8WoJvQcrQaPYw2oefQq2gP2o8+Q8cwwOgYBzPEbDAuxsNCsTgsCZNjy7EirAyrxhqwVqwDu4n1Y8+xdwQSgUXACTYEd0IgYR5BSFhMWE7YSKggHCQ0EdoJNwkDhFHCJyKTqEu0JroR+cQYYjIxh1hILCPWEo8TLxB7iEPENyQSiUMyJ7mQAkmxpFTSEtJG0m5SI+ksqZs0SBojk8naZGuyBzmULCAryIXkneTD5DPkG+Qh8lsKnWJAcaT4U+IoUspqShnlEOU05QZlmDJBVaOaUt2ooVQRNY9aQq2htlKvUYeoEzR1mjnNgxZJS6WtopXTGmgXaPdpr+h0uhHdlR5Ol9BX0svpR+iX6AP0dwwNhhWDx4hnKBmbGAcYZxl3GK+YTKYZ04sZx1QwNzHrmOeZD5lvVVgqtip8FZHKCpVKlSaVGyovVKmqpqreqgtV81XLVI+pXlN9rkZVM1PjqQnUlqtVqp1Q61MbU2epO6iHqmeob1Q/pH5Z/YkGWcNMw09DpFGgsV/jvMYgC2MZs3gsIWsNq4Z1gTXEJrHN2Xx2KruY/R27iz2qqaE5QzNKM1ezUvOUZj8H45hx+Jx0TgnnKKeX836K3hTvKeIpG6Y0TLkxZVxrqpaXllirSKtRq0frvTau7aedpr1Fu1n7gQ5Bx0onXCdHZ4/OBZ3nU9lT3acKpxZNPTr1ri6qa6UbobtEd79up+6Ynr5egJ5Mb6feeb3n+hx9L/1U/W36p/VHDFgGswwkBtsMzhg8xTVxbzwdL8fb8VFDXcNAQ6VhlWGX4YSRudE8o9VGjUYPjGnGXOMk423GbcajJgYmISZLTepN7ppSTbmmKaY7TDtMx83MzaLN1pk1mz0x1zLnm+eb15vft2BaeFostqi2uGVJsuRaplnutrxuhVo5WaVYVVpds0atna0l1rutu6cRp7lOk06rntZnw7Dxtsm2qbcZsOXYBtuutm22fWFnYhdnt8Wuw+6TvZN9un2N/T0HDYfZDqsdWh1+c7RyFDpWOt6azpzuP33F9JbpL2dYzxDP2DPjthPLKcRpnVOb00dnF2e5c4PziIuJS4LLLpc+Lpsbxt3IveRKdPVxXeF60vWdm7Obwu2o26/uNu5p7ofcn8w0nymeWTNz0MPIQ+BR5dE/C5+VMGvfrH5PQ0+BZ7XnIy9jL5FXrdewt6V3qvdh7xc+9j5yn+M+4zw33jLeWV/MN8C3yLfLT8Nvnl+F30N/I/9k/3r/0QCngCUBZwOJgUGBWwL7+Hp8Ib+OPzrbZfay2e1BjKC5QRVBj4KtguXBrSFoyOyQrSH355jOkc5pDoVQfujW0Adh5mGLw34MJ4WHhVeGP45wiFga0TGXNXfR3ENz30T6RJZE3ptnMU85ry1KNSo+qi5qPNo3ujS6P8YuZlnM1VidWElsSxw5LiquNm5svt/87fOH4p3iC+N7F5gvyF1weaHOwvSFpxapLhIsOpZATIhOOJTwQRAqqBaMJfITdyWOCnnCHcJnIi/RNtGI2ENcKh5O8kgqTXqS7JG8NXkkxTOlLOW5hCepkLxMDUzdmzqeFpp2IG0yPTq9MYOSkZBxQqohTZO2Z+pn5mZ2y6xlhbL+xW6Lty8elQfJa7OQrAVZLQq2QqboVFoo1yoHsmdlV2a/zYnKOZarnivN7cyzytuQN5zvn//tEsIS4ZK2pYZLVy0dWOa9rGo5sjxxedsK4xUFK4ZWBqw8uIq2Km3VT6vtV5eufr0mek1rgV7ByoLBtQFr6wtVCuWFfevc1+1dT1gvWd+1YfqGnRs+FYmKrhTbF5cVf9go3HjlG4dvyr+Z3JS0qavEuWTPZtJm6ebeLZ5bDpaql+aXDm4N2dq0Dd9WtO319kXbL5fNKNu7g7ZDuaO/PLi8ZafJzs07P1SkVPRU+lQ27tLdtWHX+G7R7ht7vPY07NXbW7z3/T7JvttVAVVN1WbVZftJ+7P3P66Jqun4lvttXa1ObXHtxwPSA/0HIw6217nU1R3SPVRSj9Yr60cOxx++/p3vdy0NNg1VjZzG4iNwRHnk6fcJ3/ceDTradox7rOEH0x92HWcdL2pCmvKaRptTmvtbYlu6T8w+0dbq3nr8R9sfD5w0PFl5SvNUyWna6YLTk2fyz4ydlZ19fi753GDborZ752PO32oPb++6EHTh0kX/i+c7vDvOXPK4dPKy2+UTV7hXmq86X23qdOo8/pPTT8e7nLuarrlca7nuer21e2b36RueN87d9L158Rb/1tWeOT3dvfN6b/fF9/XfFt1+cif9zsu72Xcn7q28T7xf9EDtQdlD3YfVP1v+3Njv3H9qwHeg89HcR/cGhYPP/pH1jw9DBY+Zj8uGDYbrnjg+OTniP3L96fynQ89kzyaeF/6i/suuFxYvfvjV69fO0ZjRoZfyl5O/bXyl/erA6xmv28bCxh6+yXgzMV70VvvtwXfcdx3vo98PT+R8IH8o/2j5sfVT0Kf7kxmTk/8EA5jz/GMzLdsAAAAgY0hSTQAAeiUAAICDAAD5/wAAgOkAAHUwAADqYAAAOpgAABdvkl/FRgAAx3lJREFUeNrs/fmzJFl23wd+z72+RcRbMrMys7L26up9w9YA2ARBgAJFAaQEo9gUNaaRjX4YG8lsTDLNjOaHWWzmp/knZDa/jY04kii2URKNokiKIEDs6Ebv6K2qu7asrMrtbRHh273nzA9+3cPdwz0iXlZmVi73lEW9l/Fi9fA4n/s99ywkIvDmzZs3b94+alP+EHjz5s2bNw8kb968efPmzQPJmzdv3rx5IHnz5s2bN28eSN68efPmzQPJmzdv3rx580Dy5s2bN28eSN68efPmzZsHkjdv3rx580Dy5s2bN2/ePJC8efPmzZsHkjdv3rx58+aB5M2bN2/ePJC8efPmzZs3DyRv3rx58+aB5M2bN2/evHkgefPmzZs3DyRv3rx58+bNA8mbN2/evHkgefPmzZs3bx5I3rx58+bNA8mbN2/evHnzQPLmzZs3bx5I3rx58+bNmweSN2/evHl7Gizwh2DYiMgfBG/eHuBX7AE+tjxqb1ZE/CfugeTNm7fHADz3A06y4+N5MnggefPmzUPo3Nef9znlHmDlAeWB5M2bt6cAQrtedz+gJOd4jDFAeTh5IHnz5u0JBtG9/H0XQMmG28sGUMmG25IHkwfSY2lf+cpX/EHw9tTaV7/61fOAhkYgQzv8fh4oSev+Q79vUlVrYPrKV74i5zwm/sT4kObTvr158/ZhYUQ96PR/71/UA7jQhuuHLthw/SboevMKyZs3b48gjDb9PvTvbbcZU0e0gyoaCtNJTyH1VZAMKKmOYqrf73nVkjevkLx58/bwYdRXHGrg32qLOtK9n/Xvunfd0PW6d70auI8aeS1Dr3cQjF4teYXkzZu3Rx9GYz9HQ2RRFCkASJJEa61VFEVaKUVBEICIFAAw8xoAmFkAwFpbSRgRttaKtbb5WZallGXJPVUkG/6NAcU1mBr+1a9+lbxS8kDy5s3bow2jIRABqwgMRVGkJ5OJiuNYT6fTIIqiMAzDKAzDQGsdEFFARIqIlIgQtVqliGtz4H4KM0NEGACLCDOzsdaKiNiyLE1tWZbZPM9tlmW2KIoaQoxuuE5GoAQMhP08lDyQnmj7h//wH/qD4O2RNer20NoVRtRSQ3oymajZbBbt7e1FSZIkcRxPwjCcaK0nWuuEiGIiCp0/Uj0YUYtLNUCsiDARWQckC6AUEcPMhbU2N8bkxpgsz/Miy7J8uVyaNE2NgxO3wNQH1JBa8lDyQPLmzdtjAiM1AiN1eHgYHRwcRLPZbDqZTPajKDoMguAwCIJDItpXSs2UUhMAkVIqJCLde+ymD5yIsFNGtr6IiBWRQkSMiOQikonIkpmXxpiFtXZeFMXZcrlcZlm2nM/n5dnZWWmM4aIorHvtm+DioeSB5M2bt8cARqNp3dPpVB8eHsaHh4fJ3t7efpIkF+M4vqK1fjYIgitKqcsXrr3wwrVPfPrF2cVLhxdffOWCZVEg0GCinQhAgLEipzffX3KRlyBhBvHpjesntsjTbH46P3n3rVvMPGfmE2Y+KcvybhzHd5MkuZum6Ukcx/MkSRanp6clADi11A7n9UE0CiVvHkjevHl7yGw6B4wUAJpOp8Hh4WF0eHg43dvbuzCdTq9GUfRCFEUvH1699skv/dZv//Lzn/vZ56NLz05PS4t5wShZYAVQDkdEADFAiiAsEAKYAcuC6FVGVN9QCFcUMA0VlAC2zEx2+8by5MZ7p9e/++c/ufWdP/u+MeZGEATvaa0/iKLoVhiGR0EQzLXW6uTkpHBJENxSSzWcNkLJqyQPJG/evD1cdbQLjJq06jAM9cHBQXxwcDDd39+/OJ1On4/j+OUoij7xl3777/7GF3/zb3/+jtX6h0uL+c0lAqUQKMBYAYmAQBABQO7fDCitms0eywwWINWERcGwDDAJhAGCgEgF09kLB7NPv3Tw2he+/OKrv3nzFz/45p+8+c4f/M9/ok6OfhwEwVtKqVgpdYeITgDg5OSkLMsSPZWk0E2CwJBC8lDyQPLmzdvDU0fbEhia2p4wDPX+/n60t7c33d/fv+Rg9Np0/+Dzv/Wf/Oe/ffDZn3/2J6nBSWFRsiACAVZgSgYEEAIiIkQKCBVBM0GH1CGAhQITUJaMRBEKAlIjDhUEEoEY4LQ0iKyCiS5Nwy//rc+9/Lkvv/buf/df/l7+9o++DmACIASgmJlEJD09PS3Ksqz3lLh3DIZaDPnQnQeSN2/eHpI6GisEVWMwmk6n4eHh4eTg4OBwOp0+F0XRa5Pp9At/6//4f/+705c+eeFOxriV2iYYJlwpHGHBTBNirRCTg5EAOqp+NhwQAFrBGIENFQwLChZMNLAsBZkQBAKqypWQGwsoglYCPbuQ7P29/9Nf17/7D67Q13/ndwAE9XsVEbHWymKxoLIsTQ9K9e8yAikfuvNA8ubN2wOEEXpQ2iWJITw4OJjs7e0dTiaTZ6MoeiWKok//yn/4H//N6YufvHAjtTjKLYgBawSQas8oFGCqCbEiRCSIlEJIBK0BTfXk5m6tahQSLAMlEUIShCCEYERWMC8Fpv0OWGAUgTTw6uFEv/kb/8HPL2aX9+Pf+wf/GFVNE9cFtcaYrCzLdtiOR+A8GLrziskDyZs3bw+ATb3fNzZITZIkSJIk2t/f35vNZpeTJHkpjuNP/uLf/vf/rZf/0q89f1Qw7mQGYIFYAXN1CUGYBIREEZKAEBEhUIRAAQrkvLusuXmCVLehtlyj6nYBYVEycgCwVXIelAAlcFQKnosDHH/xNz4xP7r9b06+/S+NK6q1rpaWjTGSZZlxcKnV0ZBa9KE7DyRv3rx9BFACRpIYgiDQ0+k0Pjg4mE6n00tJkrwQRdHHP/Nrf+PXPvtbX/nY3AjePishRsBWIMyAIigAEw0kihBrQkiEUFVAWnn4Loya63j1gurbkwCiBRAF1oAtGTlXqeJkBaQIYGCeWXzmQohv/crf+Vx5cvM0fvM7GTNnxpg8z3OTZRkbY8QY005oaIfwhkJ38HC6P+abq3rz5m1s72hbireK4ziYzWbxbDY7nEwmV6IoevnKxz7x8z/39/6jL5ZW6PWTskrb5gpGIoC1gkQRIqWaBIaAqEn5rsEjjkciTumIdNIN6riZcvcNlUKogUQrTAIFIqlUGVVqy5YCMGORMX7+mak6+bX/6Jf56itfiqLolclk8uze3t7hwcFBEsdxvznrphEWwP0Zwe7NA8mbN28b1NFGIAVBoKbTaTibzWZJkjwTRdELYRh+7Ev/6//4L2ei9V+clGDLYCOwllEX+4SosukCAjSpyuu7/SKWqjODrA2MaAGqezUIgFYETUBAhIAEEQkSTdVzssAagUAqpWYEJ0uLz129GNz55K//ShRFr0VR9MJkMrk0m81m0+k0DIJAY/sMJQ8jDyRv3rw9JHU0ppQUAJpMJuF0Op1Mp9ODOI6vhGH48hf/nb/3V/eef3X/ds5VzZAVsOWWyqlgpMklLdRoqf/einjV9+kAqmUiFWQAAcmqoFY50EWkqr2oGmQMcNUJDxBgj4D9z/7S4dmrv/BXoih6KY7jZyeTyeFsNptMJpMQw6MzzjsV15sHkjdv3u6zOkLbQQdBoOM4DqbT6SyO44thGF7bv/LsJz72b/ytj5UsuJvZKqmAGTUD2KV4N90YpAIImtDcClzSJFoPAWrV366+RXVzaRSTQvU8EVV3rOHFLDAsMJZRWMHPPjPF6Wf+2qewd/FTYRheS5Lk0mQy2ZtMJm2VpFq+krxK8kDy5s3bw4cSBtQBAVBRFAWTySRJkmQviqJnwjB8/tN/6+/+sg3i4M25BVt2YTqC5RVJNLU8OTnVAoCdChJZJTJIHaZr1FMbQStVxVzdn2X1konI7S+tlBkzII6AxAJYwSK3+PgnPqHvvPqlXwnD8MUwDJ+ZTCb7SZIkURQFIwrJ7x95IHnz5u0hQagPoz6YVBiGOkmSSRRFB0EQXN6/eu21qz/3l6+d5AzDFmIF1qV5N1BpPZhU+QawqCBk3aXZQxpI9wZW4bs6v4Gl6m9neQUmcY9T00Pc7QCn2LjarxJbXXltEsC89IUrOHjm41EUPRtF0WGSJJMkSdrJDbskNnjF5IHkzZu3e6bQeFfv0VlHQRCoJEnCOI6nYRgeBkFw5aW/9jd/JkOgTgxDbB2eA6z0VQ6tupeKgIUboFh3ewOp/oYKLKuLNBCqQAQY15TVsgNavU/U2ndqoISq552gyvSrI4LL3OKZZ1+iO8+89nNa68thGB7GcTyJoigKgmAbjMgD6P6Zr0Py5s0bRqAErIeqaihFURQlQRDsK6UuHX7656+dFIy8YIjlBjidNG0RCKru3ZYALQAzwZBAAxAhEAk0CNykgEu3uEfcXhEAttXvltHAyzTKqwJapcQIgio22N6WqhWSiOD5Swe4fvD81atBcDUIgotRFO0lSXKilMqwah0kAyDydUceSN68eXtIcFpTSWEYBmEYhlrriVJqf++FV5/jg2eS08yCLFdFqrZSI01VURMyE1gisAiso44mQEigSUBCEFolJ1Q9GLqPUUOkDu91VBRXoUJmwNpaobF7LQ3TVj+NgCKFGATsXQqXsyuv6Sz7URAEsyAI4jAMdVEUZkAdSe/4DDVg9eaB5M2bt/sBHowUwyqlVBiGoVJqQkSz5IVXn1uWjKy0SJwrtrWg6EAEMHBhOUsgXaVrQ1GTwND06qEaR9x5oQJUxa7Vj+qn2zuqQ3ZGxM1XcpeBHgvS6KyqQ3hRWuwdXsFycvDCgVL7WutpGIZJFEXBYrEoRo6H79LggeTNm7cHCKYxWDUXVVmglAqVUlFw4Zn9JUsz7FWsNNBog0AcjJgBVoC1BFICxQIF16mBqhCdklaNUvthWhl3jUJiF6Jze0nG7UkZFli7unMnUdzxkoK6Tklw6eozuBHOLlyoxqpPgyCIwjCsM+14A6hl5Lh5QHkgefPm7T4ppsFpsUSknO8IAUQSJ3FmGQFVPeRUo2S66khQJSCUICjUcqgqkmUSByGqiltdzI56YbrmsZpMO2lCdSxA6QBVclVnVLB0C25l9XoAgA0DBKhEYX/vAG9SmGitZ0qpRCkVKaUCrPezG8qu8/DxQPLmzdtDUk2qrZBcdh4B0MyiyrLqSQdyI8elr0yk2ccxVX/VhipMBNXUDdWTYwFIBac6TNfiyQpIzR6SwLgMO8OMggW5U0sdddV/EFWPSQeSQCPXSUJEEyKKlVKB1lpprZW11m5RRx5KHkjevHm7Z9Kszz8CtnciIBGpFYMmIoKAwFVWm4JASJpi1H6HbghQQqDYTXdVVXiuPUoCze+rx2nDrVZK3EpoqFPGLTMMAwULCivrBbUdKNX/oCrEqAjMoEKFe0QUElGolNI9hbSt1sgnNnggefPm7T6qoTE4NRcHJRIRBQBKu/haIV1l1O680LqudK7dSqWKdK2Oqp2oSpJR1WahE3GTVQeHeg+pXYdkbBW2K217x2goXLfaRxLt9r1CgY5CGAr2iCggIu32ypS1dlujVfEqyQPJmzdvDwdSa0CqoQQIiTDI1Q9V7RfamWwtReJgUoqAUc0/0lTtBSnXbLVWSqbOg2uNoQBaKd+okhZsvTdl2SmlrirqdA6XDqKqKqdCoBIFWwooCMBKBQRoVJehY7BJIXnzQPLmzdt9Uka07boViFaiRbgagidC4Do+VychcIdKAFzNEKoEhABSzTRC1WyVhGpUNE/CLRjVyQz1npHlLohkIL2vE6ZzP5oMBVW9RuUy7oyoKAQUVaaUUmrLMfJw8kDy5s3bfVZA2OBgO7djZgeHel+mStJmu77v06UCWk1QXRo4Vt25SQhEvJoCW3cD74Xq6osRBo/UGXWua8FI2oAihtRtI4ggxlQbYi0VyNUTbGod5MN1HkjevHl7CLAaHU7XJBdYywSgtHBTWvsCRdbSraWtoODu4jo7UDvdu3X7TlZdT+aIrM06X/1TukCsZyNJfX8NkFS1UDAGgXAplYGZsQXU3jyQvHnz9lEZM0uLI8xlbhUDFACwrvUPb1ZGbRjBwYhbv6/u2lM1zZ94DXydpxuAUMMvRrMxJQA0EdgKSAG2TAFmKyIsjnIthTSmGtFTS948kLx583af1dGgiYgwszinzZJnJWmBMDUD9xrVskkZ9dO5B5RUA7POC+C1VPD+k/Rm+3WmxnbupFzdlCYwW3CeIpRykYlYEbHWWh45Ll4teSB58+btUVBIzpiZrc3TMpJqEJ9iacfEmlDbJmhIL7W7rzE6ygrdRqkrRg13Yug8JHcfvL5OgiqxwWRLKJPZgM1CRIytzCseDyRv3rw9qmatBTMLV2Y4z/J6BpGiKkGAy57SQWufRxq2gAeSD/p5EDKgjKQX/pMRZdQBT10Y2yldrTL9KFRYHp8hNEUpIgUzF8xsK+Ja8arIA8mbN28fnY0qA6ljWcyliJTFrRunCVVD77RazRnq5AMMhunWr2s/e1vQCIbDdB3IDSQzrOqXpCuX2mBSVYbg4vQuYi4ya23GzIW1tjTGeIXkgeTNm7dHWCHVQDLMXJhb148ILKZqkVqlT1d5eJ09o063BVmXMbIGoxVBhIeVUf9xe2KrE+9bJVCISycXQKlq1IUAJzdvIDb5wlq7tNYWZVmW1lqzC6S93R/zI8y9efN2btVkjLHGGCMiORuT2tO7ZWakqkNi99NRor2PJNzq2o1WOjfqOqN60qs0Y8eZe0rHFSa178udxAh3f5am9x0PXAelmusoVDh9/x1MObvDzEtjTGaMMUVR2JFj4OHkgeTNm7cHBZmRv/WDYcLMbIyx1trcWpsy81l552ZaMjXhrwo+3SJZcXtGzXC9GhKryldYqUJ9jYqyq1kT0rovY1UsWz9JUziL+jFWYGurMHavi62AAgVWhGJxgvTOB7Iv+TvGmIUxJivLsnQp33IfjqU3DyRv3rzdgzOVbc7WGGOLoijLslwaY86yt390qwCqtt2aQCQtmjnV5HAkrVbg7dlGtoM+btQMN41U0brvCkBrSqs3Ol3EwVAcJKm1fwSANHD0/tuYZqdLMeWRtXZRlmVWlqUxxtgenD2APJC8efP2kGE0dp0AkLIsTVEUeVmWy7IsT8rv/vGP89JIXuZgw2C7Aoi0sumklwq+GrS3uo7BvTCde3LXx64Nmc6/sQoJNt3AO88lLaoQSKumNdGdn/wI+5IelWV5UhTFoizLLM/zkiuJJCMXDycPJG/evH0EsOorJMnzvMyybFEUxYm59e7b5Tt/cfT+nROIAkQTKCCQIrd/0wJICySAC9M1SofR7s26Uj/SAZistRSCg6D0UsUd5NrXt/9IBMnOcPLu67goxRvGmKOyLBd5nufGGIPNe0ZjcPLmgeTNm7dzkWYt1Q27/LsSIsycZVmRZdkyy7KjPM9v7v0v/58/PTo9tSiWVViMpZ5E0Wlo2g6x2Y4C4qbUaAhG/ULbrWG6dpivk4nn9ro0ASHh9ruvIzm9uQht/q5TSPOiKHJjDI8pRA8hDyRv3rw9fEU0GK5yiQ0mTdN0uVyeZFl20xzdfP3Cn/yj7//FW++KFFk1G8nBpBpN0YNRBx7cDcHVT86bwnTS7E81+0m9GeeNOmv2rioVRu612TzFe9/9M1xC/nZZlreKojjJsmyRZVnh9o82her613lIfUjzdUjevHkbgtJYo9DG+RZFYdM0LYIgmIdheCcIgvf23vr2N6cHz1z6aRA9/8oLL4AogNSp2/UEWO4N7+t07e5IuIGWQq2ZSs3/WretlVRv3AQA1I32iKgaKxgozN99Hfb6j/OLKv/eoihu53l+kud5WhRFvX/EG0A0duw8mDyQvHnz9oDgNKgEmJnzPC+11ssgCI6DILiltb6+9xe/942jq6/O5oeHh3v7h1BKwZbOr0u3UaqIbG2U2oZRJ3TXapS6NpOvBhR1YaQCBdIEqxU4PcZbf/wvcUXSn5RF8V6WZbfTND1N0zQry9K2YMSbjoNXR/fPfMjOmzdva+pnRBWsAcpay2malvP5fDGfz4/SNL1VFMX7V77xT35yOxNmthDmaiorWtl0rQy8TqKCYK0Bax1y41ZGHjM6ad9AK0uvDSNZwQhEEKmKYEkZ3P3+n4De+f7ZRSq+kWXZ+1mWHS2Xy2VRFAUzj4XrhqDkYeSB5M2bt/usgnYBVef2dZGsS3BYuJDXXXt659YLZz85gQ6qvSLl5vpJuzZp/dnbe0Es3TRutK7DQA1S04HB1RmJm2QLAqBc1l+kgUCwePNbuP77/8S8lOBPsix7O03Tm4vF4iRN02VZlsYBiT8EiDykPJC8efN2n1TStn93EhyKojB5npdlWeauF9xiNr+TPzsNAKXAVqoOCUA17Lyf2u2mwa6pJch6EsQYjFq3hdQgEqiAqvkSkQYiYPHW9/Hjf/YP+GWdfxNF9v00Td9bLpd3lsvlPM/zfjLDJigNwdrbhzC/h+TNm7cxxbQp065zvYjUCQAMQIhIZgd7wV6gwVKuRpK3YcIDnOukh/dDd7Lu+tt7Rk6EkaCaWgtA66rZq4oJCID5G9/CT/7n/1quLm/9MA7w5/Pl8u3FYvHBfD4/cXtHbXXU3kPaVCDrw3ceSN68efvQ5BERIqJzKKZBVaC1htaatNZaKRUSUXz4/EuxVqjibMoN0auVEbcfTNYAtCIRrZIgmj2hlbpCnVpOqxuJqkFUpZsjIliTI/3RN/D6//j3+UVafnca4E8Xi8VP5/P5jfl8frRYLOpUb9MC0DYQefNA8ubN20esmDrYUEohCAIdVZYEQTCbHF68eOmlT8xupALSBLa8NgupnZrdQRxJtfcDBSGp1JUCwG6shQII1CRGkFKA5eonBKSqx4BSYE0oT2/g1p//K7z/r/5x+cln9r4eMH9rsVi+OZ/Pr5+dnd2ez+fzLMsya22JKjJoR9QRYzjLzsPJA8mbN2+PAqyUUpQkSZgkSRyG4V4URYev/NXf/BiUVjfOUoipOpuud0xYD9NV9CGAqMrMY6d4FEECcddXGQtkAaUVCFXbIKpVkSYwC0wxx9mPvoG3/+X/IHt3377zhasX/6TI0tfPlsvri8Xivfl8fmc+n58tl8vlQKhuSB0Bm8N18IDyQPLmzds92pZw3U4WhqFKkiSYTCazOI4Poji5fPXnf/WZs4KRWwYx3JykrkIaV0ZVDoK1QJCQAwwApRCGyg3YI2gWSCWKQKTARlDmKdIP3sPxj76F29/5I9B7r6evXrn0vcnF/e8v52fX0zS9sVwuP5jP50dOGdUwMi1lNASl9u9j0PEg8kDy5s3bhwRRH0rUu44GrgMAKKVUHMfBZDKZxnF8EMfxpee/9Fc+GR8+E/3wVgpFrl9dXQskq87fHWUEgdQbQUQgIugY4DJHev2nuPv6d3Dzh99BfnQLnKdgthAAOp5BzfYgxoDTOWy6QCJlcTEJjl/d33t7eu3S62VZvn+6SG+laXpruVzeqdO78zyvZx5tg9Eu9UjePJD8StWbtw9z2g38HAMRDdyOoihScRxHSZLM4ji+EATBlZd/5d98Icst5gWDTQs+bRhxF0Z1wgIF1QA9aEJx8j5O/+KP8cEf/dPyGeR3Px5HZ9E+nQSHk4WI1KnZWJqzidFWTw7VWXjpcGGMSa21Z9YWx6fL/DjP86M0TY+Xy+VJmqbzLMsyl54+pIyG6o/G9o7aysjvJ3kgPV721a9+lQZAtM1ZePP2IGE0BB81AiK0/6aUUlEUhdPpdDKZTA7iOH7mmY9/9rW9lz6+//rdHLZ0Q/akGmnOg6kAsqobCgjiwnRmcYzT7/8BFn/0T08+c5C8laXljTJPjxbGLJi5EBGDKr2c3feIFyJWRApmzowxaVmW86Io5nmeL7Ism+d5nmVZlhtjinOE6LYVx3rzQHp8AbQjcDyMvD1MINEGRaRaP1VPHenpdBpPJpO9OI4vhWF49ZW/+jdeM0bw3txUIDLSTGttT4ltN0qti1oJBKWr2y7e/S5O/vxfL1/Zj16fn52+uVwu38+y7KgsyyUzlwCsiDARCRGJg4tlZmOtLay1eVEUaVmWmRskWJhq7no5oIiG6o62QchDyQPpsYYQPQAgeXB5u19wGgKRGvtbGIY6SZJoMplMkyS5EMfxlYNrL7x67XO/eOm93EKsQIzrP4d+hl17CFKr2aphSKhgl0d47ztfx8ciub6cL96az+dvn52dfbBYLE6LokiZ2UilhqwDUqNmrLVGREprrbHWlnVYzmXQDV02KSSviDyQnigQ0RZ4bPv7w4bPrs/hv5hPhjLapI7U2EVrrcIwDKbTaTKbzQ4nk8mVKIqe/dTf+Hc/KzpSrx8tKhgZN4/Iynr3bnSH9oEAFSpIqJDfeBf67o052eydNE0/ODs7u3l8fHx7sVgs3N7P0J4PA2C3t9S+3o4ooX44blOKN7Bb41lvHkiPHIhoR+jc6+0eRafm7fGF0rmBFEVRMJvNktlsdjCdTp9JkuTahede+sRzP/vlZ94+K5AXDDFu/whdALVd+Kqxd0UkWzCggPd+9ENcUuY0W2R3syw7TtP0bLlcLvM8T0dqhXgEUEMwOq8qgldIHkiPO4g2rUI3/cSO/37UAOO/qI+nOmqDCBjfN9L173Ech3EcJ3uVXYrj+LkwDF/6mb/7H33eIFBvzFMQV618LDodUTvWjB2nFZlUpCBskZ7cwgGZ20vmRVmWy7IsM5eIYHeAEI8opF3DcfcSpiP/HfBAelTDHtuu2wVKuyopb97ul0raqJC01kEQBOF0Ok0ODg729/f3L0+n0+cnk8krH/vFX/25K5/4wsVv386QL221F2QBxW5/qBWtk17tUZ3koDRgSwapEpQVNuByaa0tRcS6faB+B+5NWXG7Jilsg4+HjAfSYxnu2BU8tOPft0HJg8nbQwGSdiRKkiRKkiSZzWb7+/v7l/f29l6cTCavXbz2/Gf/0r//v/34Bynj3VMD2GogX1N3xN0EhqrL97qf53rGEUIEsz1QSoFSKlBKqSAIlNaarLV1V/EhMI115d512qtsUI/SU0LUul9fHXm15IH0kcJoVxDRyHUAQGEYqjAMKYoiHQQBqcpIaw2RVS9jay2YWay1zcUYI8aY/peAgiAg14GZANTdmElrDQBQSlF9qf/NLQ/CzFJf2s/v7fExa620f/bPX6WUCsOQAJDWWhORYmalq5NEa60DrXUURVESRdFeHMeXJpPJc0mSvHr4zOXP/9Z/+n/7BRtNg+98MAeshQJQWje/SLok4jpW1+NBnQYumhAGCvr5z2ic/mA/DBf7k8nkYDabnYlIWRSFttaWdZYdMxMRcT36QkRIKdVJcHAZfSQi9fkMZpYR8NAWEG0Czi638eaB9JHBaAhEClX9BgVBoOI41kmSBHEc6zAMdRAEYeCMiAIiUq6DQ7MiY2aRKo7B7P5h66Ujr3r6K6VARKSUUu2f9WO2rlYiooioPaxRRKR6otZPfwo8PibOE7ufUp8f9fX1hy8iquIQBe781O537c7BUCmVaK2nQRBcCMPwchRFL1648uxnf/s/+7/8HF18dvr715fIS1vVG5VVRRFzNZu8FZlr4neyli5QNU0FA3nGeOYzX8Ldk7eeOUz/9bPW2jkAG8dxUBTF0lpbiEgpInXqd0lEIiKGiJq6JJcKbh2YjIgYZi65stJaW5ZlWVprXXlStdAzxrRVEA2oImxQSR5EHkiPFIyGAARUmUmqhtDBwUEYRVEYx3ESRVEchmGstY6VUrFSKlJKRc4Z1E6CnHMBquK/Or21+b3teGqItYCm3O/aLYqVu063/lY/TxMWaa08bf3Y/gv3WEGpCUf1Ql1oLUIUEWl3LoSoEhjqcy8kooiIEq31gVLqYhAEz376S7/8mV/7D/6TV+fBNPzT91PcWZZgI6CSq9HhhsGtRAZuwQhrmXYrQBEESitcDkKcffnvPqMpfXnvJ19HGIZxkiSHxpg5M6ctIJUAOh0XlFJV34dVbZIlIuNUVQ2zwlqbi0hhjMmNMUVdPJumaWmMMXmem7Is+9/n8yggD6d7cbSdIjVvqwPTbemzLQFh9BJFkU6SRE8mk2Bvby+cTCaTJEkmYRjuBUEw01rvaa2nSqmpUmpKRBMiSurVqXMM5EJojKpC3QIwzGzrlWLrS4kWDHXP6QTu39r9TbsVcLsIsnYf3Hr8erXpG0o+nkpJ6vqc1vedAGilVK2I2udb6P4duXNx8srnf/aFFz/52Ssf/9lfuhRcenby/tLgO7dznCxKGMswpaAoGZYFhhnWtlpjM5qcb+nlgTfcoup/1WgJxoVpgAgsz9z61tHJt//VnZPrP71hrT1zQCpc+6CSiOrzn13HBqmEnzQqqQWvXERyZs5FJBeRlJmX1trMGLOw1s6zLFukaZqnaVosl8siyzJTluW9dnFAawHgT0YPpPsCJNoCprGLms1mejabBbPZLJrNZtPpdLoXx/FhEAQXtNYXtdYXtNYXiGhfa30Yz2YHV177xLUrH//UZSKKLr30ygFDSFOlcxiE+a1bmc2XuUDx3bd+csLGFkJk3/7G1261gbR/+cr0yiuvHgBEIqwJ0M99/FMXQaQhoNnBfjy79EwMAbQmuvjsc5PKYwHLs3mZz09LCFCUBR/feC+tuox9SBDJh939lXNdjR0fvx+POf+7lN3+vMMug+zyAmX381eq7Go+eu+duc2zov1YyWSWXHzuhX2B0P7hxUky2w9BoNnBhSiMJwoK2LtwKWGlqSwZxznjrLB4e25wNC9hRVDmFmUhKByESmZYK7BcSRcZUEYi66G71fA+AQVVYOFgqvHCfogXL8S4GIPt2a3C5LlNT28XwiJntz7IbJEaEfDZB9cXB1eejSmIWqFnYgEkPTlapCd3l9np0dnZzffuikgmIktmXrifJ9baU2vtcVmWR0VRnCyXy7P5fL48PT3Nq3rccqzpKrBDayHvZz2Q7jeQzg2jw8PD+ODgYDKbzfaSJLkUx/EzQRBcDYLgmlLqyoVrz734yV/68qde/rlfeG7v2vOz4OBClDFwZgUZBEqq1xFRJWnqsz8iIBAg0IQJVdImVISJm6SJaikMA8Dwql+YBZC5DWfl6j/qdAnDgpyrVx8SEBChnj7NEAQABNT0HOtvSjdBdOpOoO471eq53X3I9TiT3WMdwuLmt1GTrUWtx5N65V0/2VDkv84/ru/YvHbqLeHrm61ekezyWmWdRJ3v2dgb5OrgVO+R1ilO7iRo3b/z3mWgRsBdERAh1gTlwmREBBagYIZxtUJGgNIKLASLUpAZQcEWCwMUpUXp+tKZ0sKwwFiBKRmFcb8LwzBgrKCUVubcwJ4RD5SdEkm17CEAmqqrdTUPaRZrXIg1DiOFWaJRjUYHYk0INCFQChFVr5vrY6GoCgMCmIYKSaBAbLk4vpUt7nyQpsd3lovj28cf/OBbP5nfvH6dmW8ZY943xnxQFMWt5XJ5dz6fn52enmZHR0d5URRj3R2wTS15P+uB9CCANPS7GoPRhQsXZnt7exen0+mVIAheiKLoxSiOX/753/y3f+mzv/4bryXPvbh3yoLbhnFUAmeWYQmYEkGEESuFEBUgQgICVJCIFGCl8q6q9SJqB0RoN7AEtHL1HwIoRdCQJqRf+ba206ueu/oqUeP8lCJYdo6k5RBrZ0hoNdBckWF146YWZUWiBgLuzoKeH26voKkFJLSARD3m9Bp3rgCErgffpEbc/YSr16tcOEk6r5GakFN1gKgTMF2BG6iTTerPpZ542rze5rlW718YUJ3PDbAu9KUUrXrDUZVAQERu6F01S0hE0Pb6DfhVdQzrRYW427KtBkMYrqavMgGGuZq8agVWAGsExthqoWOB0kHKWMAKo7QCw4JCqr93P3d0u3v3Ycutzg3afbYiFVQIEKWgAqr2pnR1/hABKtTN8WTDgCIwCOQqb0mr5rEgQKSB/UjjYqKxH2nsxQoTBfD89vLmD7/17ru//4//0KTzN4qieDvP83eXy+Wt09PT4+Pj4/Tk5KQoisLuGLqT9cipNw+kDwekXdRRG0gqiiJ1+fLl5MKFC7ODg4OLk8nk+SiKXg3D8LW/9Lf/7m/87G/9O5/N9g6j90vGnAWnVsDcbc1PJEhACIkQQRAqqnabnVJS9U8QlOorgNYXfkPejwi1fPNI40us8aSrjLhHw/o6aV0vK5BUI6kdTJr9Bek48eYgy+boVAMe6j5ftcKW5rWQohXIFDXPt8r6Qj0x2zktqjbmHSlEGH3h1BZZEDTvq5GU7jQRaUkqapGhRd326xBaLRLqz6I5IrX84VER1qgnaVej1u+5u2roSkphuM2WKtwm7ndB9W9TgcZagQVQsMAYrlQRA6W1sAKUBihEYC1ghvoE9cN03F07NIsQqo4pUE2aBVEVfFOr/SYVaYiRZrwFUfWlEHcQxfBKMSqqLpahtKpUP7nTJCBME40JCFf3A+zxsrj9Z//sO4tv/Yv/Jc/zH2VZ9uZyubxxfHx8fPfu3fzo6KjAbgW3nXfm/exu5rPs7oFV2FBXNJvNwtlsFrumk8/Fcfzx2YULP/O3/4v/69+efupzz7xbMm5nFgsWsG1c1+rLCTRhlQp11WqPSCoAtWBEbQDUXlxo9a3ukITAjceSVUpuo4pkbb+iae0yFGdqf+XsiNKwPSfOWI2vlp7zbYZXV2FH6e87cBsc66ExEQCmYXLj6JoBcQSQldX7bCulVnpye1hc/ZqYV2qnDodKy9GKbb2e+pjxwCHjtmqTnnJYi2oBCiALCLn4V5+MbRDzyqE3Cfx1MoEAIrYFQloR2b0XETdm3P27nl9kDVcO3AqMCCxXwLFcXaq6nqrmyKJ6maZfIVCH6XgApK1dmOZezBVYWvtKAoGwg6smcM5VR3EXAxZrwW48LWl3PltBv1aB68+XCJYZpBTmS4MzAk4WAfbjIAo+829/KaVnLk6/+d/8Q5cuXkynU7NcLm0YhqYsS8F66veuUWdvHkj3DUSbwKTCMNT7+/vR3t7efpIkl8MwfGl24cIX/s7/4//19/D8y/tv5YxbhsG25oI0ezyrQWXOl6vquyduNScAmARKaDjNTdZD1x0V0Nl/7d2/dlrt1exa8GH4+yUY2CfY4GT7DyUDkJMeoDsLbWndZ83vyVriRP++q9vJYPtMQVdhSO+xB99rC8Cdv/H6gWirQsHm29aAXdXzyPBxNb2jYNd2MLqfVu9cqQFURfkq6AhXcGGndoxUQLG2uk0FLK72kgROKUkHRiIDCQxrx6ffTmh15QpK1VJK1bcz0oSVK/CsjquIA3/nedgtyABRcBW70l79QWtCVhpkeRXSO3rmF16Lnn//t66++zsLZj6bTCaL2WyWzefzOutOtRQSbT77vXkgPXh1tHadS++Ooyjaj6LoShiGr/z6f/p//m3z/Mv77xWM47Jx37D1alSGvpSAESBgwCqBBmBdXJxpFf/X/dDPKBRk8BvSzmwa/TbJhpAZxmNroyv/4QcZ7AS99uo33GaQRG3Ajb0XWX+/Y8839ADdyiwZFJHDIdMxWvfXAQOfjYwo1YHXPb6eaO0vtcN0ThmVveusWzxVyQxoQMSuI0NpBZYZduB99WEkvQXP6u1zP9DVfHbCrllr6723o6CdgypYC0Fz/bd2Fo2gGo0BwLACiwWVhJNSMAXw9vQTn7s4+c73dHnjgyiK7kZRdKa1Tlswog0qqa2UvGLyQHpgymhMIVEURToMwzgMw/0gCK6+9OVf/YXp53/m2WMjODFSF/c0K3AWDK8cAeQWUEpc1I46p76gCt+JVBvuNHC6y4A3lB0oMeZEhxRQH3Nbw+RjyogHwiq7vIYBRywDb0i2/Lt3lAYc/Qbos2xm9xCMRpTdEHjWXqvIDsdgGxBXSpJZXOithg6qsJxU0LHcCtU5GNn6tlZQOGVUuj2nIRjJhmEO3FNGzdtzx5V7b2jtYbh7exk4YbizRyVrcKxeahV3FVt1hC33AsTPXNEfvH/tF18Ibn1Pa30QhuGdOI4DAGXPB/iedh5IDxVEOw01C4JAB0EQa61nSqnDK3/1r//MnZJxuxSQANZWcSiWoVTYvm8R5AIQE4SqVFYmAqsq5VtT1eJfCaCE2nkFPUe3Y5FO/8u+6W6ywUGPOvuRG3b2FWR46pmMP76AN/6dNz3GFhiJbFBfGG4SOg7ggffbg0P3qYYUn4wcAxl/vjWo15Bwe0S8CtNVkEFHDbG4NG5u/c0BqGSgNILSKf6182NgsSU9uEibWL1O4DIciV59trIC99r57zIiuacg15Io3Aqh3qOEViBVZR1OL1zAEaLnX9b6UCk1DYIgCoKgPZqDB5SQD9l5ID30kN0glIhIaa0D1/5nZi8/e3irrL5wrrVXp1XKmPKogxcsVfw+IUKspAmPhERVxl2TdSetATZNsvGwvJMtQmCbiBoLaY2s+GVHB7pp7wej4TvZqPBk0/uRdTLK2AGRgfttAf2gClsDhgwfA9kc4xNsCNONLCzaoasViAAWbrLnbK1+wE4poQFTnTlXuvBdwYAxgtLVHo2F6dYWXu3uDINhutX5P1ThIyNhus62EctaOBADz8PAKmnHhb9JURMmDDQhzfJERBIiipRSYavFFm0Iy3l15IH0kSimDpREpL4oADh2RYMH2oVH+vUv/aiVrIfYBMBSBEYIBoJQAYYEgQICoSYNvBlcQ1VPsHZOejt5DNRKnNviWzfuPUh31b3poPXfL4HWW8hsA9CAgtwKnW3KqHMjGniLI0pWtoQ9N/BExg7sBtDJaEaeDDhZWUvQqM+9ujSphpI0ysjBSATWMoygE74zdqWYSgFKFpQWKMGrhE6skkHW94xkY5huSBkNQbzd2EoNKFTXiBHcQUSdNUmdE5KplqvUbV0kDOhqlDoXC3BxJq50gFxz2rG2YX6vyAPpkVBLzQnqxkIwMxtrbX7y/o2z8vDKZEbV5mm7DIRls/fv/z1jQUlAzEBEVHVqgDilRK45XeUVapXkslsdLdfre9bikLIhwMZr+Xvb1cFYDFA2RdlkdPUvGxTexjBZG3pjiQoDSRKyLcy3IcbZVjqybfZo89w8+j7HZCzzOLjqaBi39nKaUJ3ISiU1UOIqo47rv6+KYmso5S6jztRhrgFlJAPZgA0IOiqZeu+T15VRH07cPd79LE0WGR23J50wbl3whKZMgsAQqgpwiYDi5AaS4jTniLNWp/B+pMSbB9Ijo5Q61xdFgTzPjTEmY+b56fe+8dPitS9cfY4Aca1aiJos1NFNfhkJ+VgRLAXIIYioKpwNCFCQ6mejlMSppeoL33RxaGcoDazlaNS/DhTDjjjfreqkfb9e3yDZJQsOMuqkRUb4PrQ31YavbAkVSt8JrsufMfUiMh4uxZqD7H0Osg6oocfr+OA2BJ3jb8oHanXE62BqFFFdDCvVXCMLgTHV3wp3GxYZUMgyqGaEh5TRwGqCqjRv4g3hS3E1We1eVa3PgFvPLUM7Os2x5taKzDV01QSlNEQTKFaAZpy+/g1c5PkNY8xZWZbLoihKYwxjvHvLtjlJ3jyQHh6kmFmKoijyPF9EUXRX/6t/+rXFl379Z24c7E+uXryIVRlst3izjSMZO6VbX2Lj9pY0CQIQAqKOWiL3wRKkUUj91kLg/hdWWlJvc/hLNnQF3V5nJBuV1HpWWUc3bgzDyYBikW2vbyybbgBGw6nzMqpehh57OIFhC/x4PARY3aaboSatei1pteSp1VCtmOpWUDWQrOuyUEoru86i2i9CBa7htypN2GtNNbWCWSRYxYs7tdutBAbqf0Fan3y/YeKqpQVs+7r282B1H0bVSgiWgKBiiQhAuio4NxrQkYYoQfHOt5H9+M/M8xfxRyY3t4uiWOR5XqRp6uHigfRYKCbK81wWi4VJkmQZRdFdrfX1yf/vv/zdN//G3/kbh5/8pI4OLgCkoMm1iXObunWPOXb9udacqEtaqB2YUnDV8QRLQGYtQuXCeIqgXI0SQaDbCqnFNmo5/M6bkLVl+soptvvC0coDDTrwpvnpquWNtO4vG5JkaydPcG18WoWMdY/B9tDPKhTaf+Gu20O7nY5C1U6g1+KngQ311I5zVtVGfNVXTeyqk2m740TjXAmd5XkdviK1CjmRdsDgdRo37YY0rRRG3ebHgaTeK0H9nkBgy25DniCuL524bg9sqpdjmSEgWK7Uad0p1LBUwLECUQpl6ZIaiGBIYNwJq5SAy6qVEghVGx5jwaQqaUUEFVSfjVIENnWrHoEYdyKK66JAACkFMW7PxvWhQ+dvAlFtlVV35q2myzYFrkTQSjUfJ1v3oVtpwgYsDK00rGWoUDfPpQJ3nBVBhwqEEmevfw23f/e/5U9N+Q/J4MdZlt3OsuwsTdOiNXmXRlSQT27wQHo0wnfMLGmalovFYhGG4V2l1PXJT37wtdn/9N9O/vSHn/8rn/iVXw1eePljkCBsOcG6EWSlbmrHWJ/JTVRLqGoJ024r5HAhilAIUBCghRESgUSgXY8v7dyzAjV7SfW+Elyor9NJuu4EPjALs/EJrX5vaDU+7ewzUb/Rak8VuN5zTS84tEBUO3xuOXPpPWcNPUHjqFw3nJYrcPAggIQgSlb/plVh5GoZ32qj5Pqf1QdMuL9zTZ2zoP586hAZaWrgxbVzJAEJOaC6rqkdZ1u9Z7FSNQYVbpql1inbVAPfdRkQrtvlrN6PSJU5B657vAlEE4xx6sgBrzQCqwlWqgamhgUmUiiLqvegVbVjFyilQQG5foT1uVJ13hazSilXVW8rKKjqeGmq7mdbx8kCwgxMqowfFSpI6TJDtarAN6nITdwCvTsZqo9fHICrY1d3ZdeoYFZ3Q6kOrQKRgnadzgmAuIwgASDlEsX7P8WtP/3n4Ne/Vnz62cM/Pgz176dp+s5yuby7WCyWaZqWrkuDtwflUH3Tv5EDQzQ2ZqJdh1APu2t+j6Io3Nvbm1y4cOHg4ODg8mw2ezGO44/pC5e+cGvv0l+RVz5x5bmf/RKuferTiGYHSAK1apND3dASS7U3VO0fdVuZiVRhlJYAaXxa4+tc4ax2DxypCk51cC6gVbdq5YBXNUEl17Cyah3T9Ofsrwdr/8kdRlQOT7rtferHbkekmoLfZkO83lxeJXVQK/xVN9FsbkdVP0ClHdgG9g7qjt31/eqeuez6mNXxLetUarMh31Y1WCm8zrfFdvfk2n1LO0sVd0zZusd2qovq5+h8uNJK2G+KdUBKuZV/99jXdxOqm8lWr8u6ZrLsPjgrVZPUqoVO9RwGrj0Q0OwNcavXH/dyt9lWioIL6SpnB1+uFw/OZ4sGOK8WTMTcbW7rFgUAVdNmA7Xa27HVMbJWoANVFYDX0NGV8gILWLdieQKowMFJE7isqMnlEjZLAS6b5wMz7PIMNp8jvXMDi3deR3b9x0gWd7JnZ+G7L1y+8MfWlG/kef72YrG4cXZ2dvPs7Ozs9PQ0zbKscK+wmVKL1fDK/niKdnNV72g9kB4KkNpQ0gD0dDqNZ7NZsre3d7C/v39pMpk8myTJC3Ecv2D3Dj5z18hnTnR4RfYPw+jSFcSHl7B/7Rr29g8wjWMwGyzu3sHp8QnSo7vIT45gsxScZ5XOUW42kQAUBggPL0LFE6gghKCbabUKARICEMIkxuziZewf7COOEwQBOahRIzJoLfyGJm227ordjt6Z0mB5fIT07ARllq+aj/aCG9LrLUotZdV05a5VAK3GO5DCSF2QdEhAdThHunOSRhvDYjUmop8UgMFj0P1Dreqa99HfNxl4HBZpFOAKkiPDjPobi80YDF6FReu/d/rmyup3SLMQsK4zNougOLmDYrkAmxzW2C5RqdXcdjC0KqAggZ4dgMIE0MFqpEa7Y7eOEF24iGh2gDAI3OdRzzOhajHRMJudwiFYtiiXSxSLE9jFHGyNOwwMOz+GpAuImFX4N1/CpmeAKVYh5Pq1G4NpqMswDC1IreatWIO9JMgUYGahuruXRDemoXqzLMtbRVF8UBTFzTRNb87n86P5fH66WCyyPM8La60ZgNGmibIeSB5IDxRIfRj1waS11kEURfF0Ok2m0+l0NptdnEwmF5MkuRxF0ZUgCC6FYfhMTurq0vK1kjEVQlIyEoirdWBrJ4HKLIuNiPJQqUwADhRZK6KEpRIkipQFBanlae19aeVJWltCLtCjiKCDoBSKCezCF9QMvYO05v1sik/2facxHClkUKpZ/Apk8737mVA71rn3t7Jo5GG3n9m7jmx9wNbboL/X19TJc+x0U5JVJl9VDCtsjOzF4amAamcpO37UTTlbKYiz0sZutUJoziQHaqWpFAkLw1G7h9xaGkh747RerTAjVCjjMCjrpgvVKWV5P47mlb507VRFeBrqZahVLiJ9MPQVTK1urIiU1tqltTZl5rkx5tQYc5zn+XGWZSfL5fIkTdN0uVxmRVHkPRi1QbRtxLmfP+GB9MCBRCMKSdVQCoIgiuM4mlS2lyTJfhzHh2EYHgRBsK+13lNKTbTWMRFFbk9PrZSCcH1hZus+q3a7EjfcvM7yprH6CEcjUuSsfg+993kvrrRxaLUzqA3n9aPedtqr/JDHsu0gRaTa2RmA0tjroNZ5plznAtQ/W6+1PtXq26jWebjt9Ut93ldbs9yEw9ypVf/Oq+i29P/dhoNt/WT3no2IGBEprLWptTZ1qd2LPM8XeZ6nWZZlZVmWxphiBEa2B6LRoX0eSLuZT2q4t3XsoGNuX6y1bK0ty7KUoigkTVMbx3Eex/EiiqLjMAwnWuuJ1jp2rYZCAAERkYio2qkzszCztL6IbWsg1HIMm4r2agdR3xc9KJ3/oKzgs/bTnzKP5nnc+sy4TpbY8fPqwKa9IOoNtERr4dP/udML7C9wWtCBUzf1gq0DoIGfIKIaVg2YRMS6WUclMxdlWebGmLwsy7woisJaa4wxJTMbbJ4O6xdVXiF9JAoJ2LyP1Anb9S9KqUBrHYZhGIRhGLnfI6VUqLUOiSggoqB+DmauW5WgBpO0BspRmyYrwNDI6PX++yIi6sDrXpjUOncaHzcATW+PEIlan9uakt22iu8BhXrQGbtN+5zbyqT6fK+dfK2OWi+1Gk7u0hTrnzWcWu+B20AjIm4pQnZAssxsmdmIiLFVmxXjIGR7F8Z6MgOPKCPuLVS9QvIK6b4qor466v9NBk7ITpjPnfhSlqVVShkX1tNEpIlIa621iCgi0uj2xQOv+sO0FxBd+lTKipRS2BCyo75z+TDqaEAlYUfn5r+cDzZ0t/FYu/PpPJ/XmvrpX98/7z7MudYCZweWzLyWKMDMQkRSv6fWgmjoOykjMBlKUOiDZptKwsh13jyQHkqobmiuahtG/QFeaw7BNcayPYVFAz/Huoxvclb0AJzbuZ2fNw/M+3g+yZbfZQuMdgXSeRIWNsHJfy88kB44nNpfvnZC15Bk3wQyPXI/1ftJO0DpPDCij+BYefNAepBQGlscYgQmdgROdgc4jYFoaztcbx5ID8Ph1vBogwg7AMk1doFuPcYQjHZRSbTlOekxOI7eHu7nJQ/x9dF9eF1yTiABwyG3IdUzporshttvgpI3D6SH8gXeNIyrDSYZAdSY1FcDj0G93z8MlOgxOLbePrqJo/KIvz7soETa1/M9AGmX/SQegZD489kD6aOAUP/6/snHWxTRJij1w3/N8yqllJtGS+QyIIiIVLWTTL30papv6ipbqelE7j/Ox9+UUv2syfuSmHLfvzjdQXbnJzPRTqG6Vso6iwhba0VErCu7qJMhhlr78DkuY/tRY1D0UPJAeuiA2nQb3qBO1AZgNQpLKaXDMERQmY6iKKzTxrXWAREFSintoFQXxqINI5elxz7l9AmUUq7otPX7o6qE70tmYA9SHTXUSvm21lrDzMYYU5RlWRZFUZZlibIsrbW2TiTaVSWNqapNSQ1eLXkgPVQYbTvZuHc7hc2hu3anNlFK6SiKKIqiYDKZxHEcJ0mSTIIgmIRhmLQLaV3tknaOSbdWp2gV0p6zccIDc6D+i3mflEa720Yro1o9Bd+//nnULoJtF7rm1tqsKIq0LMtllmWpu0ie52yMGQLTLiG9e8mw8+aB9EBBNLaXNAQmtKCDHoTWVpFaa50kCU2n03Ba2f5kMjmIouhC3WooCIIpESVKqZiIQiIKRFwj/apZpxuXs2q9smH1hkdFPD2CUSc8isKyVczcaRm1pUPHR2b3MVS85vQdnGooGRExAHJmzlxvurOyLI/q3nRnZ2e0WCxsmqbI83woSWHXBIZdQeTB5IH0UOB0Hii1FdKQWgIApbWWKIpof38/2tvbm+7t7V2cTqdXoyh6Noqiq0EQXH7x8z/zyuWXX72yf+25g3j/IFEE7F++ElM00RBBOJloa0XIFAJFWN69k1NRsFLkPFg1n4cAUlSPcKjfAKHPBBp5q50pSELnHEM2cMju4ziztUfvddVu2ntu6Mota+uQgQ7g/Q7d/aozwXm6vG6U4S1CNo1IiYDpdD9IDmaBtbsdv6HR60OiX/qfB/WWNDSg9Wn1RysszUiV1hBDqeeTcGvCbD3/yY1Xr9ousJvtWM10siywlmGsiK1fSD2KQxEMA8u7t3I2uWEWOX7/+tHx9Z/evPWjb/7YGHMzSZL34zh+PwgCCoKAicgysynL0mK4PmkIVNuA5DPt7seCy28v7LxiH8pi6183dum3GlprOxSGYXBwcJBcvHjx4ODg4MpsNnspSZJXP/XlX/nSL/3N3/7S4aufPCzDODizgkwEmQUKZlgAc8sobTWLzQgQAZhqYKYVDoiglev6SuSW1M2suNULp94bas2Lo3riKjWDS3dYGve+p+3xBgN+vetPu/CrRi5IcwPqJ8fXL5LcKItmwqH0P9TVSIvebKl6SKHI+t3ao+ZrqHXGRzTTYXn19/ZE23q0Bss6N/rOX2RtFMRaf2x3VSmC3DAKxuD2utSDpeo8CJY18FDrfddPJfU0XbX6LNt+ohkYCMBYwdJYpKmtPorWa5d6AWC5YV89AVgAMFWzjepBlAyBNQzL1XlsSkYJoLCM3AqyzIDbXzn3ISoiJJHChVgjDhSmscIzkwCBycytH33z+lv/6h/8TnF6+wdZlr15dnZ24+Tk5O7R0dH87Oysnm20DUR8DzCSR11teyA93kA6D5SA9fqhISg1w/1ms1l0+fLlvQsXLlzZ399/eTqdfuo3//f/h3/vtV/765/+SWZxPRfMWZAZdqGQ2iG6yZnuK1IPxosVYUJASECoFAI31rxqrFdNlHUNxkDNxGw38M+twhV1Y47N7J3+QrlHFGmrhfqG3FUg/fOO2uPNVyqsGgxI1LzH1cq7GrYqaxNia4fOQK/DDbNtPtf21NMaFPXgQnHHFtQdgd6GWFsZSfvfIi0IEGBto2qa+U3Shk1LlclqAizIDUw00pqo2zry1IVi/zxYvSdZO5fFtlSQbn3IrYGDzXFhAUJV/XQDBi2ARc5Y5hZlMyJ3NZa+gpWDvxE3sbYCFbvR6eLeGwtgDYNFYLl6CmMFhWEYAvLcorCCZW5RFFxNxjW2et3aTZldjdGtXnqgoTVhL9F44TBCIlmR/97/+3+g2z/+w8Vi8frJycl7d+7cOb579+7SWrut1uhDw8gDyYfsHnTIbig61P+9XsP3w3f9wj0AQBiGSJIkTJJkP0mSKz/zd/5Xf+3Cr/z1T//x3OCDgmEMg+AmgLovIItAbPtkX6mK1Dr3GhDYfYHrSaGWnB8SQAlB6wpwStXD+ty0WFTgggi4GRu7ClXVU1prhykDR2s1gA71YM/qD+5rLmrFEGneG3W+1kzSJUErnNNe2TdPy1xNaG0DyD2nuPHspKiaqtriV3eiEDcjs+vHr2cKSQ0c7sJY4Ka/OzCyFZBGPbWneq5AwGb1GlZnUuWsqym27vntCjT1xNh6VmJ1rGg1Slzc6FelKqAbAQUAl9VzinEj1VH9DnGrkJz77XfBDqL10D0pDEgrLDOD+bJEVlbvX6yDFHXPfqYKNlCtgX0iECJwacEgsGVIoCAWMKYKxFlbTUEuMwtDgjxjFIaRlRaFrRQXW1s9p1bN6HopbfPNokBDFMNai7tEOL2bY38SRIvZX/6bXzx9+63E2rtFUZxMJpO51pqstWOdHTaVamwCkCePB9JHCqWxaPsQlPotgqQFJArDMIqiaKK1vnDhy7/+xZ9kBh/kFszO37hRAc1UUAZEUUsl2Nbqn5ArACUQuUGZigWh209iAhQqFcBGoEBumukKENWY7VYIyTlHtJwuAdUs7PYBUGhuX3tzl2nRSUFsT6xpPy6RrA1LlRa06gmyTVjMwbIdJkML3A2w1+AjzV5Z/zYryNtWCK9WAgSyq+dr5svZ9i5hPfYbjZKFMMS27lC/RtUKi5GsRro3O48ElBaglrIRgFQ1wr19StbQAgRSYFXiWe+78OosJZFKLbWWSdIbWy4AzpYGi8zCMDdTcmtZKLV0dPtCQuRAuho9j3p8fS2mrK1CdIUBU7UYskbAIJQlo7QWhgmlYRS5RcmALWx1Ytdj543pqXMHz9JW50igAXezuRXkLLM70Qs/f6H86VthGE6iKAqiKKKiKDCidnZJ7fZJDB5IjxyU+mppTDUBGzoEK6VIa62IKNJazxYXruy/n1sYW4GI3Ze83mYQF96pwyjS3ox2zj831feXpHKggRIQ13tDBAWpwCSVCqkTH+poVTPY2z1Xsy3Tnqi9tt/CKwfowCCbvq4jzV+GZovWDrpRhYLO3kgnLMIDh1zW926ktVPV1Fj20k5Y+ncY8Ef1r6anEN0DS+dBpbs5ZdsPO7CBVYfE+s9lsRo13pnPKwOFBtIFK3pBqd5eWVYy5kuDZW4H3O/qOZtQpAOouFWFtD57N/ChioPVYOJqlDq73y0LjK0u1jJKIzCmigwUBa8AyTz8ITafYfV3KSqVpwgwpAHFWJT8/CWlpkEQRFprPfC9PE8Xhs71X/nKV+SrX/2q94weSB+NfeUrXxEA+OpXvzqUijW09T/UhWFt1VWn795c5vauVcEsDMC2HpfZdTbc+zL20ccASgYUSSuJQaCF3H6GYw0RVBN5kQ5oOrnEzXW91INWlpX0+lY00bcB3z06QVzam00txbLmq2XEPbScM2OUgrxlJ0BkBBJtOmIIpGg5agxAcmBfYWTNLb2D12WhDPhkGXClMjgZHT1+CwsWucE8NSiL9gPzOAPaSki6alRa+4XcKPsaSg5IDAcjwDLDWoExAmMrGJUl15IWMnTyyMDxlGpvTClVhR4DgmSngM00gBDrZRebQm8bB/LVfsCbB9KjDibasOe0BiNjDLuZSQUzZ0dv/Og4f/nTlydcrfram9485PR6jrS2nKVSSS5MxE22k9uDaBwWuZnUAPEqnXk9i0Na2RzUZN+SyGAwk3cJanD/T9IF0Ihjla6E2Ro06SRl8Ppfh+fcDjw2y7r3GgIXD0BpAwRlkHu8vi83CAcZBNXYAqB93hSWMV9aLDMLFulW0LVh1Ht86bnreoGweilVWJNRJ59Ik97NXMGIpYaRbRSS4QpKpa3AdG4YwUU+maEmQaXOFrcQcrYENVl1m06TTSE5DyMPpMcDTC0oYUP4brDbAzNLURSlMSaz1s6zP/vdHy1e+tzlC7YEQ4PtethGRIbEQd8fVWnBqDaVQ6oAF4DAJNC02rdRrb0UElrr5upyp7DKwG6lMbf3NsZEAa/JoFZYbF0BUf82POSVN8OuCx7Bmu/m4TvKKOhkBA4bnOQIjHg9LtgD1cjnu6aMZPz9D8HO/SPNLM5Sg6zgAfk2cD8eWBRIL2zYOv+klczBUof0GJar360IbEsZrcJ2DGMFpRmA0dBxHooQQECBcouCJezJDVxMynfZcGGtLY0xxiU07BqiH1yIevNAehygNAYeGlppAUBZlpLneV4UxaIsy7vh1//gB/Ff/q0vnl66sj+Z7EEpgrGyvvKWMR+/WpsXApCt0oiJqlqZuiLQCSUXw5BWa3Fxe+3U/LteeY4t9GlQNbTCdyMKSEa+9yxj3nuQadvDYDKkQmQ4TMY8KpJk7bF3cJKbHqOngmTwAMswqEYUqIyE6dgI5pnFfGmqLMMhiSoDYT5ZVyHS2SPrHl/hdgJOfeEmTFftGzkYuT2kqgDWQclwFdq7BxiRVk2GHyUhyhvfQ5LeXs6m5r3U2kVZlnme530g7Zyg4GHkgfQ426ZO4Y2laWrTNC3TNJ3HcXwcRdH74e//kx+f/O3/3S9MYSF1qzpe1en0nVZ/td52fAYCJQwlVRaDEBAIwbqkhvar6pYQ1UWOq7KcdiiPhgAkA6Ki2VSXkRzZ8ZDT4Ib+EPT6+yeblMbIYwt4OPw5BIFRlSZjkaVuqMtJOBlRRqPHY+B1yIbQJgDkJWO+KJEWtpeiLzvBqP/+ZQBSjWKvkxnqvU6ukjpEqqzDpuaIuUlosIxVuM4ySuZ7VEZY5a9GCiIW5tYP8Hxi3rfWHhtj5mVZZnme215bo12nQnvzQHpsQ3c7wQgArLWyXC7LyWSSJUlyHIbhzek3/vDb6su/+an55Wf3ptP96stNrhjSCoZ9uQz6shJVhh01Kb9V2rAIQaNKuW0qdqkLHKoX0bQKya3VoqIPRBlxlkNOlQdVxHrMDxs252WguqsVplt7jOEkCRlIhhtXJDIIt1FoST9Jjwdia70PlNYfazAjb2RvaplZnKYGRWEHXjIPqjjZsDfTXCfd47h6S9JJcGCnjKpkhuq6QRg1CqkK17GcE0ZO7pNLO6dYg6IQkn8AnN3g5w/1921RHBVFcZamaZ5lmTHGeIflgfRUKiPZsAprLMsyWSwWWZIkZ2EY3g7D8MbkX/x33zn6yn/y5UmQkgQJFFETyhKMx8i4L5EEMFRl3BHXcocQUEUaVcfu0JsC6Kqpmp/oZtetGhasao3qB5FemG4YRjKortbgIxtCcqOqRUYgJgOCTMYm7myGUUctjITPht4cy2CYbe35h6NpvRDe6k61I1+kBmepqcK8g9UzI2G6NV7JULRwNEzXV0iNMmK0suq4FbJDE65r9o6s3COMAOgqT5SUAgKCefsvcIHPTjTz9WVRHGdZtkjTNC/L0qsdDyRvm4yZJU3Tcj6fL6MoOg6C4P29H37re/EPv/WJ00994cr+xQgiquoA0O53Jl0lIE1or+u4jMDVIVUJDNbJHl33faEq8UG527CroCVU96sTGQjUAGiVxCCDCQwyErsarbnpiQcZC2UNxdyG9rfWFMpQQgQDPA63dc5IV4mtJZusP8ja+1h70JFkif7L4h5Q2zBiYJ4anC1NlSTSBp9sD9OtH38ZXCB0wnQtZYSBPaOmaapU4GFeZdhZliqxwSkjy4KSPwSMlKr+GSpQEkLKuzDvfx/PTenHZVnedF2/l8vlsvRA8kDytsWstZLnOadpWiwWi9MgCG6HYfje3j//r//0zsv/z9+cLtOAkhmU685A6BZtytrid33Vb1zXFWplyNVtwEQAJa0mplz3R6u7LUiV1EDSqj+ijmeiARlEGNpHkVHnLxuUSl8RDDpvkYHQ0xjLeGTOr2wNH9Z/5JEQ4ODeFW+pXxpg5ZCibN/fWMbp0mCRmW7IkWV7eFTGInnbYbRWAMvtxRBX4Tr3tw6MXM/FOv27hpGxQJNncF4YgSCqavOkogAUMoof/zFm83fPLl6NvrNcFrezLDtdLpdZlmX2HBl23jyQnopw3tDiG2VZ8nK5LMIwTMMwPA7D8H19dPens3/13//45l/7O5+9GoaAigAFWNN9CO44zeEQVFMs69oJUacZHDWta2oukQCqVwhLrYcmkV6jVXQ3l/qCoOdUZUQZbVcPsjFMx7xBSY2ogn7oTEa2sdsdHWQMJUNhVebxM6H92Bu6jbffs7GC02WJeTqwF8JDe3jDqYrrqd0YTpDo3b6BkbQLY1d1c+Lgs6o7cjBqFBKadO/SpXyfF0aAU0ZEUFpVqd6Rgnn76zBv/CF/8mr8Z0WRv5dl2Z3lcjlP07QwxvAO301vHkhPDYxo05chz3NeLBZ5GIanQRDcDoLg+uwb//rP1ce/cG0eBRf3Dp9pVMs2GA3tfRgBdKvOqG7VLFQF4ur2ao1ywqqtUPvhqJUmLqDVmCEez4AadizuL7wZ2bIpTCdjMmgYPNJKJZcxVSMD4cWBdG8ZUm5rMBre+5INUB0L05WmAtEyt8P3HwzT8dYwHYaSFGRAdQo6yghrYbpuV4YGSPW/XQ0SW+6ke7PIuWFEgV61TIwUkGjYW99F9p1/LJ/cN9+PId9bpOmNxWJxd7FYLLMsK8uyZGxO8/ZQ8kB66mA01ppEmJnzPLfz+TwLguAkDMMPtNaHB//Tf/Wnd//D/+I39qIoxOSg6nTM0ktqkw19iFcjCUwzYsEF72rZ46pe6xda9wqtujjIaiBfPU8Hrbk7PfW0/s0eqc0R2T2BYYeEjo0qCACfZ89oKI1bNnRgkJE9o00AkmF49pVRYRinC4M0t+MKca1GaABGQ5Dm4efuF95294zQLYJFt/bI1i2C2jCqFZNlWKnTvOE6r58TRvU8Kq1ASQCVaJj3v4fs2/8Ir8WLn16dJX+0XC7fWSwWtxeLxdlisciLJt1w+LvnoeSB9DSrotFVmjHGZllWLBaLRRiGR1rrG0Fw9/DwX/7D597/m/+bL15RAel4Wo2FsHWDl5EQVC8OJAKUWIXsSNU9Wl0KuLhhfq7wSBG5kQduFELdY66GFXe7Oay91Y0JDDKcwDDUEUFW+17YFv0aWO0P1RltBN1Q5tmG/a+hPSPh7f3qBmHUypDMi2qPKMtt302PKqPNi4ChBcBAIWwfRi21165D6obpqldXp3h3ICSr6a81jOqQnfA5YQSqwnRRAMQaKiKU17+F7Nv/CB+L5m89dzj5/eVy+dZ8Pr8xn8/vzufzZVEUbXV0T526fVGsB9JjZwNthDCyKhu9OJVklFJZEARnWutbQRDs7f3oW9+ZvPrZZ5c/++VnZ1EMQLsEOeluPA99sXtfu4KlAY2AoN3YB0Ur1SKtxqZUz0dCOzWcWtl2zXzXjv8Ybw8nAI+HvDCiMnhbaveog90ttVs2QHQcRp3A2IYw3YiSk3V1kpeM03mJrORhZbMpTNfbM5JWY9zNe0bDqd3NO69hxO0EFHbDE90kWAZYeAUll/ZdtQpyCQytfnXW8m4wqs8vpSFuDxSaoGKF8u0/R/6d/14+kSzfulbB6Cfz+fz66enpnbOzs8Visch7I8u3jZjwSskD6YlURrX/7tcibZq9UnXqZ7ZFUZSLxWIRBMFxEAQ3tdb7e7/zD//0+PmP/fVJkkxpclg9CK1W5LJhhdz/WyEAM8GSIABBu1oli6p1f90FXLmQXWtaeGdERQOo1iA+Gm2rU8OINoJn5SBlcwhyqAXRGozGs+lGu0D0PqUhJyk7hOkGn4CHzxQBUBSMk0WJbK2YVTbvGWF7Nh229PGTkZRrEXTGfKz2krg1yXdcGVV1R66btwvTGVvVI+0Mo3oyPRhQAaAJlGiUN76L/Lv/o3xqlr95eZb88XK5/Ol8Pn/39PT05nw+P10ul1lZloaZ68aqmwC0LZTnzQPpiYPUWOfv/vA+sdbaNE2LIAgWQRDcDYJgqrXe2/+n/99v3/73/rNfvkRa6ck+2Mgqrr+Ds20v6Q0EJVeTqrUbTxHAjaxoOjhId1aSdOeztzs79Ofu0MCco+FEgfHuoOtJYrIl1LZDmA5blNEAjGSTg8cIjMa6KrSVhwClFZzMS6S52dzpfGsCww5hOh4Ii/bnHUm3o3o/TNcoo7orA6+aqDYgqlO7+zOPzrNn1IZRoEGaQIGCmmjYo9eRf/cf47Vkef3yLPpTp4zeOT09vT2fz08Xi0VaFEXJzNz7ju2qkLxS8kB6YkFE5wjdcR26M8aYNE3zIAhOgyC4FQTBLHjvrR/OvvYvnjv+5X/rlQs6hApjN1qicgyQTSMZpLuIljqEx1AAgmpbCtp1cKhhpNxo89XsJKoUEq0AtcISd2cltQpohbd834faDfE6aLc2St24Z7Tb4EDZkDE4XMPDG1WfDISgjBWcLEssl2PJCiMwkqEw3T3ACOPZdGswasKs3CmCrbPpNsLI7Rl1MiJ3hFE17t4VgxOBNMDzW8i+98/wEt394Np+/KfL5fKnZ2dn756dnd06PT09TtM0czCqlRFv+q55ReSB9LTBaGwE8lq4zqkkC0Axs83zvNBaL4MgOAmC4GYQBLO9P/kXX89e+vTFYjY5SHTY+g7LBqfZ3ezg3qrYoor1ayEEJE1XB+VGVVQJDHXKOFeAciPTV2G6VaipSkBozV3CjnCQzWMeZFtN0QCgtjdKleGmpSOvee0xBmAkGzIeLQtOFwbzzKwXo94TjHbo2j0Go34bp147oHZq90oZyapHHdgNklwpJRY0qd3GdfgeibFu3DOqNjYVoBRUVNUZQRsUP/xd7J/99Ozl52ZfWy4Wby4Wi+sORqdpmqZFURQDMBoC06YQujcPpMffzjGKgtFKWGv9XkOJAVhrbZnnuXZZd3fDMEy01rODf/b3//zOpf/iV0MKAzU7BKytkhyIqhlKY8qoH+Lp+VKDqq2Lcs1Xq/2kao+pGk1RqSVicn3u6sF93AALaNU5tRwjDcBhFFC8RZGMJB+Mp3bLaCRto0PcAjSRzYkY7cdlEZwtqoJWFgx2RlgjogwMJNwBRtiQwCAD4dU2sKT/PB1ltIIRg50yWk2DtTWMpE7pxr3BCKiybBQATUBYQan4yR+B3v6z8jPPzb6Zpembi8Xi3dPT05tnZ2cndW+gHox4C5iALUkNPsPOA+lJVEoYOPllRCWxkxsEgI0xZZZl6dnZ2ZnW+k4QBLPgzs29w9/96rN3/8Z/8NlLWoPiaeX0+lNNpauMZNt4a1ROxUJgAGh24Tup/EKT7EDSKKFm/Hl/76g9twK0yrzbsGfUh5HsMKxudTWPg0w2N0qtn5cxpmV3bwe0rpYEi7TE6bzqNTdU9Npx0+fNpts0gXbbnlH/ftxdRKyH6epO3uIgtGqeyk793dM8ow0lAuTaBJW3foDix78nX7wS/xCm+LGrNbq5WCxOsixLy7IsmNm4747tfZd4AEZDqeC+JskD6akI2w0BqT1mqK2SbPt3ZlZlWRrXILIumJ3uf//r30le+8KV7HO/cDkJIkB0VfDK6znJa6viwe9+tz2McBWKqZquApZQTWdy9Urt8F17L6neY6rGV6Pb56FdU7Rpr2UMAqNzk2Qgk2zEL29JYBhTG9s7MKxft8wMThcFjOknaci9JzCcd89oQ/hySIFJZwpsq86oBaNVe6BW4Svf46TXIRgRAYGCChTUNARnd1H88HfwSpy+v6f1d+bz9J3FYnFrPp8fL5fLZZ7nuVNGm0C0KXzn95I8kJ6qsN1YWWZ7tTYGJmutLYuioFYq+AdhGM5m/+K/+drxtVf+jVBHsZoerlaVyi3gB5TRcFPP/iyadhjMOSKuVBIRQbNUU2hRhfQaqraKVagllKQTr6MtadI4156RjCVMbNgzWldG54DRpjCd+5EXFifzEqWxw6A8B4xkxzDdtmMlPKCMZARGridVu3lqHZZrJzDUkNqYAn9eGNUNF1VVBMtSovjJ72Hv7M35C88mX18uFu8uFov35/P53cViMS+KIrfWli0A2S0w2gVEHkoeSE+VSqIBGLWh1FZJ9X6SzbIsC4Jg7jqCJ0EQ7B38s7//3bu//R//wsUwJAqmIIW1MJ2MKKPaIfBIG5q+8zYurGNcGI+kShlfmyQr9Xj0lcPrz0iSVofxnWHU/nWHotetyog3jx1ff4zNqd3GCE7OCuS9Nj/3TxmdI4FhizJagUrWQozi6LWCkevK4PaMpJOQIqPq9twwqs+jQIEUQe1FKN/9U8g7X7efeXb67TxbvrVYLG4sFos7i8XiLM/zzFrbDtP1FZLdACNs+NksLr378kB6GlXStvAduUxwyrIsDYLgNAzD20EQzPbf/vHe9Nt/cO3053/thYNnQigdwuQMpWjV1n9Dh2vZ0D6nF/nrOMDajxm4cegOUs1Ct1FIsgrDSPc6Eayldg+G6WQogUE2JjDce5huBEYbUrtFgPm8xCIt12YKPaowkqHn4dWEK+HV51yH6XYZ+XEvMGq+JFT3qqr61Nmz91G8/gf41AV6S9ni9UWavrdcLm8tFovTzI1/dftG3IPSWGLDprokr448kJ4ahQQMTAHvKSTZoJKsgxKVZZlnWaYXi8VREARJEASzvT/8x18rXvz4BTubzNTkQpVtV/cDYh5pTjqsjDpqZK27i6wpC3HBHbHuhTf1R00/8ApQvfTfdrnJZmW07i54oM5IzhmmG07tlqHEs40wSjOLs7OiSigZCPXJI6qMOmG6dmp3K1TIo8kX9xlGgmpglzCgFSgOQFpQvvmHuFB8cHr5IPzWfJ5dXy6Xt+bz+UmapkNJDO2Q3a4gwhiIvDryQHpSVdJQqK7/JWgrpCEoNeqpLMuSiDKlVBAEwd0wDKdBEOxd+Od//xs3/73//C9fpFAjnFVQau1hYAcYCa8775WP5ZH1ozT+urtPwt0wXlstjehF3mF20U6p3bJZk27rTbetzghS9WQ7PStQdlr9PCLKqPMeZeBM68GE1z9fkYcIo9bESNIKKtQoP/g2+Po3+RNX4u9m2fL6crl8f7FYHKVp2t832gYj2RKy8+rIA+mpVEkfJnTXVkrKGGPyPM8Wi0UdupsGt27sXfyzf/78ya/89msHBwEQxk2r/ubePRitb7SPhel43WHXLmcEDuvbLiM93c4Bo6HU7s3KCGsxuG0JDNuUkbBgsSiQLs3mJIiPFEbYCqPuYz5kGDWJLrV8rrJwKNSgJAAXxyje+H18bGavK8tvLNL0xnK5vLNcLutQ3SYY7VIUuxFMXh09XFP+EDw8lTQSFhjLtBurSer8ZGZTFEWRpulysVgcL5fLD9I0va6/8bvfCm+9c2ryZTNIrx5TDlVdY2V97Pk2GLUbU4/BqPn7WAeGPnLvEUaCXqPsXWFk4YbB3TuMsrTE3Tuph9F9glG7gBpaVUDShPKnf4TZ2duLazP1zTzP30vT9NZisThN03RpjCkHQnXboLQNRj5U54H01EFpW7sSGVnZ9b9oFi4VvCzLYrlcLhaLxdFyufwgy7J3Dv/Zf/Wt07O5Ndm8Pf4VzAzu71y1HV3Lydvmdx5JhpJma0o6TmzHzgUtn8drLmJ9H6TuCiAbwnSjybvuDfHY3PAdYGQM4+huirPT9l6Rh9E9wah3TKA1oFQ1cC/QMHdfR/nO1+WTl5PvF3n+bpqmTaiuLMuiF6ob+o4MfX94YDm0bQnjzQPpqQjdYQOQZOTLxANfPuu6OGSLxeJsuVzeSdP0RnnngzcufO2fvnV6egaYwqmj1oTZVsp0pWa6lfVjYbo+jLYpmiEYrQY/oRlf0E+pa4sYkfEODDvBqBOma7/5MTXYhZEwcHZa4OhOClNubtNzfhjJA4CRPPowqmPS9f2rGSegKIDIEuVPfx8vhsubCZkfZVl2Y7lc3k3TdJ7neT9Ux9icVXfufSOvjjyQfOhu5TYE41Xlg18+Zq6hlLqq9Ztpmr4Xf/P3vhXfuX7KJgMFrbHjLQgNJhXsCqMNiqa/j9QGUHuNKtKn8tBwvQ8Do8rhMxjjYyDGYZQuDe7cTpGl5ch9PyyM8ABghMdDGdUnpFJVzVqoQZFC+d6fI7z7Rv7yYfjNPM/rFO+jNE2XAx28t4HI7xt5IHm7x9DdUCiPN6iltdBdlmWL5XLZ7Ccd/M5/+72zZcEmTUGBgrhpS9SqB9oVRk0fM7uuaNZuh94+0sieUX8/Ch8aRm31I90EhnPAqCwZR3cyzM8KyGi/Og+je4KR69jRzrxUujo3Ob2F8q2v45OXgjdMWbybpukHy+Xy7nK5XLgC2H4iwy5tgrYVxHoYeSB52xC64x3CdnYodJemaV6H7rIsu2FvXn997y9+//10uYS11SY8Kdfmh7qJAX0YrcDSbyczEl5rh9/kHNl09xVGGG4HhGEt2mmVxFUD0bPTAsd3MxjDo127PYw+pDICVnubSoEJoIBQvP01HJrbp4eh/CDP8zqr7mwgVLdp72hbm6C1V+ph5IHkVdJ6yGBseBhvUUid0F2apsvlcnmyXC5vZVl2Y/YH/8O3JJ9nVGYQogpI0u5b5wasiTQJDENOtF0g2yigwTr3DwEj925F7jOM+kez99LAjCK3uHsnRZaa4Xiih9H9SWDAqrEuBQoUEFSswfN3we99V167GP0oz/MbaZreWi6Xx2maLl0BrN0SvhZs3jeCh5EHkrftUMLIl2bXJIfBrLs0TY/TNP0gWy7fufT7/+iNszQXKbMq7IamH0x3UN9Q8LCXTdfNtx5wuOeBkcia69g06XUXGEm/zkhGwnT1yzQWp6cFTk7y1Rypoa4GTxmM5L4ro5681qpKwVcECoHyp3+Cq+rkboLyjTzPP0jT9CjLsvlIr7pNbYHOnebtzQPJx+tEZEvoblcYdX5vF8ymaXony7L36Ydf//7sxk9OmIvqw1dV40oo2glGY075nmE0ArV7gVGnPoq3d2Bov7Q8LXF0N0OemY0dqp9GGOF+w4hWHeGhFIS5SvNWBHP7TeDuG/zKhej7RVF8kKbpXafy01avum0Q4g2hb59R54Hk7Tx82iF0ty25oVMwm2XZcrFYnKRpeivP8/f2f/+r389Zsy2yynFTPcxPRtaOHxJGgvMXve4AoxWAeo7zHDBiFpwepTg9yXs1RR5GDwRGfRHOtpkGS5GCufFNXA3SO5rLd2p15LLq6vZAg+f6CIQ27Rt5GHkgedtBJd2v0B0DsCJisyzLl8vlfLlcHmVZdtO8/85b+2987Q5gXBo4jYChcjgfGka4fzDitqA67wiJHoyyzODuraUbDwEPo4cBI5dBU/2ofiFXd2Tn74Bvv8EvHegfFEXxfpZlR1mWnWVZtjTGGGxuljqkkMa+R5u+d948kLyNhO62FctuhZIbU1FWnYXSExe6u5H83j/6i4KUlTKHCly6LVaZdM3U2PsAI7mPMOpmx8nazN1dYGSt4OQ4x9lx1oxF9zB6yMqoNYaEtIbShPLtr+PZcHHXqaPbWZYdZ1m2LMuy7IXq+ntHY6G5jaE6DyMPJG/nC91hS+huU1uh5sLMNs/zIq3sOM/zm+bo1jsH3/rXt3PLIGEIC5TqNiO/Vxj1e93J/YDRWnbc+rCiXWCUpQZHdzMUWTn6XB5GDwhG/X7CumoRhCSEPb0Ovv1TeWk/+HFRFLfyPL+bpulZmqapS/PeVRVtmwLrIeSB5O0+hO7OmxLeyUQyxpgsy9Isy+ZZlt3N8/yD6E/+yfeJlGVTVI5B7g1Gjari9cGfm2EkzgnyMH7dng4LNk8W3QFGpeVKFZ0VEGs9jB46jHrXaQK58eRKA+X738EzND8OpXy7KIo7aZqeZlmWjqR5b+pksi3F24fqPJC83YfQHbBb5t1gGK8O3aVpusiy7CTP8zvlyd3rB6//6V3DAnLZT0oNTGjd1IFhw9DndRi1ewZJd+z4WpBlaNKrjMNoIBmjfp2LWhUVduNwPQ+jhwAjl2EHrkZ3UKTByyPw0Zt46VD/tFZHeZ7P8zxPW3tHQ5mkm8JzoyneHkYeSN4eXOiOsWMjVtfnLk/TdJHn+VFRFDeDP/qffoQgZnAJ0i01Ql1nuRZ+k/F+cB0H2LTvGZrqKsPbz6MwwjiM0AsVCsCWcXTs2v6sRp56GH0kMOo+OWkFIkBFGub2DzEr7i6nVL5ZFMXdPM9Psyxb5nleq6NdFdKmGiMPIQ8kbw8gdDeEgV3i63UHhyLLsmWtkszN6+/uv/WNE1GA2MqRkqKmjkd26NrddVDiNqxlY7hP2k77HmHE0oVl+7XkucGdoxxlUbdj8DB6JGBU381aUKDAZQ5z6wd4fibvlWV5uyzLuy6zrlZH20aR79I01YfqPJC8PaDQ3bbLxg4Orlg2zbJsXhTFcVmWN4M/++dviooAxVABrTvGnWHUazV0DzCSTTBqzzOS4d50woKzswInpwWkTu3zMHpElNEqaUZFASgOYU/ehl7cNFdied3B6NTVHQ3tHW1TRUNA8qE6DyRvDyl0N5bmunEvqSiKMsuyRZ7np3meH/GbP3hzevpeqlBt9hNVnkbV8f5tMHIypdPPDuvOUAZg1O8ILtueb0OjVFMyjo4ypO1uC/cAI/EwemDKCJCq27wAIIK59X08GxV32JY3XbjurCiKrCxLs4Mi4g0QAnxWnQeSt48kdHee+qS6pVCeZdlZWZZHZVneDr7zBx9kEkKEq1ZC1Brx3XcuHezJSFRNBveUhMf3o+4dRoJ0WeL4OIOx8qFhBA+jBwMjqUaTCwOINLg4Bh9fx7UZvVmW5d2iKE7zPF/meV6IiN2ywNolWuBDdR5I3h5C6G6X8N1oqKPVUijN8/y0LMu79I3fe30muVUwYFsP7qRhGI2F6Xow6mZvD6WSf3gYMQtOjgvM5+XaCAkPo0dLGVU/qOrsrRTs3TewZ0+WCcp3i6I4yvO83jtqh+sshhN4dk5k8DDyQPL2YEN3u6qkMaUkZVmaPM9TFyI5Nouzm7O3vnvCWkOF1MxIIsLOMGpPepWeMsIDgFFZ2Cadu9vLzsPokYRR7W0IICUwH/wIz074ljHmTlmWJ3meL4qiyHup3oLdCl99B28PJG8fcejuXlRSJVpEbJ7nRVEUy6IoTsuyvIPv/dG7URhBSluFVixvhBFL3xMMh+nuN4yEgcWiwPFx1RDVw+hxgBFBCCCtgSCAnb8PWnzAVyfyRlmWJ0VRnBVFkY4kM9xLRp1XRx5I3j6i0N2uKsnlqK1SwPM8T4uiOCvL8ph/9M03J8vjUgUWIuLSv2XQQfGOe0YfBkYyACNrBMfHGZYLs/4YHkb3BCPBA9wzqu9PVEkjERAEfPo2LujsjGx5syzL46Io5m4arMH2/aJt7YG8eSB5+4jCd+dVS83vxhibZVnuQiUnxpgj/cY3jwyFIKpGAlQNmbs9yB4UjEbnGTnLM4ujoxSmZA+j+wgjPCgYtZvIu4QGkIA0YI/exOVEbhljjsqyrJMZ8pY6kg8RpvPqyAPJ2yOokralgNu6E3hZlmdlWd6Vb/3rd2aBhlizaoXZyha4nzAaTffuwUgEODstcHqad8anexg9wjBq398taJSq/sf5XeDsNl+O7U+NMSe1OiqKouyF64bOX7935IHk7TFVSYwtSQ5FUdRhu3lZlid8/SfvTk5v5UoDIOXU0TlgJNs7MEh71Yx1Z9yGkTGMo7sZslZt0b3BSDyMPgoY1X8jAkgBWsHceR0HajGHLe8YY07LslwWRZE5GI2FnLemdnt15IHk7dFWScDm2Dtba21eWVqW5Zkx5li/+4PTII5a/egABg3DqPbzHdKMw2hbAkO7UWqWGhwf5bCW7wOM8HjDSB4zGLWjvOReF1dFsXz8Dq4mfMtae1yW5Vme50OdGbZNfcXI+e7NA8nbRwilTSppbEO4HbbjsrK0LMuFMeZY3vj2+xNS0IGAQqr8JPc6mPIWB/khYCQAzuYlzs7Kqi+eh9F6SPSxUUaVOqJQgyIFKU4gi9tyKeK3Xbhu4TozlMy8a0bdxhETXh15IHn76EN22LBy3LTaZGOMcU5hUZblqfnxt94OyqUFG9iyyrbrOK5tDnLjpFdZdyctGFkWHB/nyFKDtb5yHkaPF4xWG4VOXyvYk7cxw3KpxdwyxszLslwURZFZay22T3z1+0YeSN4eI5U0FsrbWChrrbVFUZRlWS6NMWemyI/Ve2+cWaWhI1fJiHuEkbgJe/XPvrVgVJSM4+PcZdF5GD22MBrihFJQsYI9fhfPxHxirT0xxpy5hJpaHd1reyDx6sgDydujqZLkvBdmtkVlmTFmYa09xk+/c2cWBgBW+9HUGnE+CiORChoivV542AijZWpwcpKDrXz0MOINMBIPo51g1NTDUnURBpscfHoDl2K+7pIZFkVR1Nl156k58uaB5O0xg9Om5Ia1EJ5L/85cTP/Ufv9rbykRARuwMMRINS+p7yClpX7q3/thug0wEhacnBZYLMrh8Q8fBYywAUZ4VGAkjz6MXCGs0gSJQ/Dpe4jKk2JPldettXOXXZdbaw02jyEfHCfRv96rIw8kb49O2G5TyG5rFwdrLed5npdlubTWnpmTO7ejD96YMzM0ESiglh/iFYCGwnQ7wshawfFJUY0W9zA6J4zwiCsjd3tFEFJQSoHnN3AxsmfW2lNjzLwO11lrNxXC7pLy7UHkgeTtMVBK2zo5cDtsV6uksiwX1trj4K3vnswmSdX2hSvnAnWebLpxGJWF2y8y7GH0pMGovj1VCliEIcKwpzdwIeI71tpTl9HZz64bOj8BPwnWA8nbY6mSzhu2a6DEzFwURd21YV6W5Zn90bfeSRRBCYMCgtheNdI9wihNDY5PqsaoDwRG7GH0kcPIHSdSVDVULRZAelcuhva6MWZujFnmed7u7L1ruA5b/ubNA8nbI6yKdg7bGWNsUaXbpdbaM775zgehmZcM12w1UM0+0r3AiKUaLz6fl10neb9hBA+jRwFGAEBB1Z3Bph8g4XmupbxjjFmUZZkaYwqX7n2evnUeQB5I3h5zSAE7ZtuVZVmUZZkZYxbGmFN6+8dzHYSuG4OrdGxV3+8KI8OMk5McWWY9jJ50GDWepUrPJBD4+F1cDO0ZM59ZaxdlWeYj2XXAOfeMfLjOA8nbox22k3sN25VlaYwxdfr3mbzzw7v7kQYIUJpAWjl6ySrIvwFGzEBpLI6PcpQlexg9Jcqo6qRaBXgpJPD8Ji7EcttaOzfGLMuyzHr1R7ukeY+d4948kLw94opoCBFDcOqESlxiQ16W5bIsy7n96XevayKQdvOJDDdTZGUXGBWmGaS3M4zEw+ixhpE7xlR3d8/PgOxELoSmTvdOXbq3xe7dGHzIzgPJ2xMCqG17SM3FWstlWRbGmNRaO7e3b9yOFrdycn6gqnGUnWCUpSVOTooeEHaAETyMHmsYSaWQSCkgULBn72Mii0yxObLWLqy1qTGmKMvSflgA+XCdB5K3xyNshw1hu9HQXZ1tV+8jWWtP8cFb81AHICWApuqyCUa2GjHeJC94GD09MKqN4M4TAad3cBDLgpnrcF1elqXZslDapOq9UvJA8vYYqqJNYbtBKDEzG2NMrZKMMWf85l/cnoUKpFXXrw24DWsFZ2c50qXxMHqaYCQ9GKHq7EFhAF7exEFgj2t15M4t25t/NLZgGlpgefNA8vYEhu0GV6iu+3fugDTnN75zPYSIgN36lQZ3qowVnJzkyHPrYfS0wYhaj1H3MNQEMRlkfgeHoblhra2LYQtXf3Tevos+XOeB5O0xD9udG1BuHyk3xiyttQt7eveuWtzMFQEqJFBrJGzte8qScXycuU7dHkZPpTJqv9ZqdjlkeQeRXRQJmTtu7yhz9Ue71hv5FkEeSN6eMFUE7L6P1KR/11Ayxsz19Z+cTeOoKpBVqumrCqBqA9R06vYwetphJFpVBbGKwOldzEJOmXlhrU2ttbkxxgyke29K8/bp3h5I3p4wOGHDl3qoQNaUZVlYa1NmnvN7bxxN3EY1tZIa8tzi5DRzRbMeRk8njFafaTW6nKrzgQBOj7AfSsrMqbU2c4XXY0DaBB0PIQ8kb09Q2O5c8XprrXWx/qoD+Fvffz/WBBIBs0CFhDQzOD3Lu77Pw+jphRFanzMBKgwg+TFm2h5ba5fW2sxaW/b61/n9I28eSE+5QtoKKGstG2MKY0zGzKk9unkclUsDERABy6XBvJlh5GH0WMBIHhCMsNbLpzoMliH5KWaBucvMeRUJbrozAD6l25sH0lMHok01HRhxBnX6NzNzwcyZtTbF8a08igKcnpVYLMuV8ycPo8cCRjg/jORcMKoy7Aiowro2A9lSJsocuXMot9aagYSGXc5VDysPJG9PsEraWo/kwisFM+ciktHZrQwWyJmrzYK6hxB7GD2pMMJOMKLV4ypVnRdagbNThFSUwpyKSGGtLa21/f0jYPdxEz5c54Hk7bGkz/Z9pF3CdpaZjbW2YOaUj29nIUnT+ZtcaMbD6GmG0cBzkQIsALvERHEuIoVT2oadYXPLoE0LKW8eSN6eYMU0Cii3j1TWDqU4vjWPQwVFVaYdKfIwepgwkscARizVeRESuFhgEnAhIrlb1JS97gxjoTgfnnuKLfCH4KkJ1RF2r/kQZrZV5M6WzFzYo9vziFybVRaI5b6/9zB6kDDCIw6j+jGYASsQs0CspBCRXERKa60xxtgd1PqmxZM3r5C8PUFhu01hvI5zsNY2YTsRyfnOeyeBqiIyoK4zIw8jD6O6hVCgQYogxRKx4oVTRoU7j3ho8bPhnPShOw8kb0+BWtrqCFxig60dij29exZpYVgLUgoUqU6R7EcLI/Yw+ihh1LmiSniRbI6IzNylfBsXAt42HfZ+LLK8eSB5e4ygtNNE2RaQrIgYZi4xPy6V1tVMJGnBZItDfPAwwqMPI3myYSSCJvOSiCDlGRIyp24P0riWQdtCdD6pwQPJm1dMgy5dRIRFpA7bFZIvzDTSoFC5/QIPo51hhCc0TAdu/kTk1JFNQSaTiTYnzFy4pAbjpsQKdi9D8OaB5O0JV0U7KyaX2FCKSAmgkMVJEYWqWghTiyoeRk8pjFbHmhS5RBeB5CeIVVlAJKsV0ob6I79X5M0D6akg0W71SH1n0M60Y1fMWIpIIctTM9EKYgVS8oA78TB6qmDUP3v0av8o0ZK7ZIaSma0byrdtZDm2nJPePJC8PUUKquMkmFlcLaNhZsNnx1kUESggqEhhNZntEYMRexg9LGXUvq7OthSTYhJIAaBWR/0Mu02KaFA1+YQGDyRvTyZ8tv27cQittG8jIoU9O15GiiCmcki0klKPFozwuMOIHzMYcfV5KVXVINkSsaZSREqXEGMGmqoOnYMeOh5I3p5yKI3ezikk60IvOd99/0QTgbRyPlMgj5oyeiJghMdKGdU1SMIWCDQAhiKpFzLWnUeb5h7JhzhPvXkgeXtCwnRDIbtO+6CWSirtnfdO40ABYFBAq10ED6OnD0b95yICSFfXlhkCkkJEbA0lF7LbBBoPIG8eSE+5KtroBFq1SIaZSz47nmuUFgTAysoR3QOMxMPoyYGRu6uwrR7XltDgGkhWRNpFsUNhOw8nbx5IT7EqGrp+qDhWjDFsrS1FpGTmQuZHhSICFEChXkHknDCCh9ETA6NqRKxyDXcBgYEmLpw6EhFhItrWKmgXUHnzQPL2WFNoc+r3tpWpuE4N7DaoS3VyOz+cRZUysgwo8jB6mmHUHFsLYfe3IkdAnNcKye1DAvdWg+QB5YHkzYfyGqBx3fkbQKml5KlyEAlUp4edh9FTCiOX1UA6AEhBbIGQOAdgW0kN7L9u3jyQvJ0XTt3uayJwYZdqP8CUrF1oBoa7c3o8jPA07RmtX1+fDAYBceYWMizVquZeimJ9DZIHkrenUBWNpt86Z1JnSVkpUhtoBQoJYqWqzO+vlj2M1mAkjwmM5F5hVIfrxAJcIoDNARhXh2Q/pGL35oHkzYftqkw797sVEYuy5NAJJAqV20PyMNoGIzwmMMJ5YUSo/icCYYaUSxCXTGj2kJru8VvOO98myJsHkofQeKikrZJqxwJbWlKAlFJV5ZfsYfS0wqj9OEqBlAKbFBGKsl7AiFRzHr0K8uaB5O3DQqoGEdcOhovMKBBEE8hdPIyeUhjVRuREkoDYIA6oFBHjzhlp7QH5eUfePJC8bVVCG/eVWj6FJU9LRW4IG7uGdh5GDxdGsglG/HCVEQBYA7G2rl6D1sq67Exuh+3OASIPKg8kb09pmG6ov1h7BEU9qI9FRFCWNlBUAakdiWEPo4cGI2yCER4ujMQ1kFK6UkrM0ER1v/V6H9KPlvDmgeTt/kNNrOEgVJDSggIFMeKV0dMOI7hpscwAqO7Y4LsuePNA8na/CVTRg6pVr1RdgwQUqMpjsXgYPc0wElSp/8wAKUBpCBMAKCIa/KTPod69eSB5ewKhskuvsJ3HUoiVymNZr4yeVhh1j0O9MBGQnoApUFTRiIiIlPJuxpsHkrdzMGsXOBERCAApVxQLANrD6ImEkWyBUefEcPVo1kKCGIUEoVNI2v2k3qfuFZE3DyRv5wKTABCl6j5BrgQyjDSBqjANNZWRHkZPGoywI4wEAFvAWEBrKBUjZxUSkSYi5RQS+a+WNw8kb/fbCCpQhgViGaRUbyXtYfTUwWjVrgFSmqqlh7HK+Za+OvLmzQPJ24cHkfMrBABsGaRdHRJ7GD3VMHJJDdDa3UV1Txhn/ivkzQPJ2zbbGst3IZd6GUyAEAXVHhIRudoTD6OnD0at18LcOuYWLKQAaLeH5IHkzQPJ2/1XSQBIRYmGK3sUwx5GTzuM6puxra62gLBQvX/kBZI3DyRv95dErfALSCm2UnX6dntJHkZPOYxc4hzV6d1Kw4qKACilVD+xwSltb97WLfCH4KlXPZtXLJUjUUSkABBprQFAjF3du3H2Owx8OzeMBhzmh4bR+mN6GN0rjKruDE1ugxBAIQQqqDPtlFLaf9W8eYXk7b4pJBeCUQhCbQfDdB5GTy6MeAOM3P2VahYpFO0hl2BGRIFSSiulVBAEyisjbx5I3j40jGqVBCBQdVmjrRwdaVo5MfYwejJhhJEwXctsFbITYZCeIuNwRkQhAK21Vlu6NXhQefNA8rbRMRAA0lpTHXYhIh3tXwi1qoAhRFVig4fR0wmjoU4ODEg4QybhjIgCrXWglNJOIXnz5oHk7Vwg6vxbKUU1jIgoCA8vRVkpkEABpu+w5Hwwkg0wEg+jxw5GIoA1oGCK3IZTpVTooKQGujXQBnXkFZMHkrcnljarvNtNGU6D17ssqVohRXr/UjTPDKSwVf+ydkrveWGEDTCCh9HjA6Nq9BEbd06oCDmryO0h1ftIeguEvHnzQPK2FWZ1llRIRAGHs2hhGKQVpOCqW4OH0VMMI3fcpJoeLBZQ4QTGIgAQtXvaeSXkzQPJ272fHEqR1ppUZQFpHYmO9dnSAEZAqh1aYw+jpxVG9Q2lmmcvKkTJOiCi+qJbSQ0eQt48kLztFKojdMN65EJ2mogCvXdhygIURla3ksqReRg9+jBqPtj7BaPOzVX1GCJQOkHBTR2Srvcht5yPPpznzQPpKQfUxo1lV2SvlaqcS7h3OBFVZdaxEUhR7R14GLWvlkcWRvX1axuJHxZGUj+Gu54VSiZNRGGtklxSAw0sgHZZNHnzQPL2tCuoIAiUS/sOiCjUs8OpZakiMzTseO8HjKjlQB8/GOGxCdPR/YJR+/2IQJGCrRRSHa6rjTao8tEFk2+G54Hk7ekM33UcQR1qcRl2oZruT8rCVqPLDQNaPRAYPb7K6DGAUVunCDsofVgYSQMjgCDWQBCSETVpQ+kBnKvePJC8PSVwoiAI6nTvgIjCYDJLSiPVuIGm2/f9gRF5GD00ZYRaGRE64bwPBaPanbAL4QZT5BLNiCh0qd8qCAKNdSx68HjzQPIAGryu8zfXoqHeQwqD/YsJszRRnvXuqvcOI7QnLrk/kIfR/YURtWBU347uE4zqu7rZSBROkHOw54pjQ9c/aCg819/L9GDyQPLmbQ1K5Fq+BEqpUCkVBQeX45xdvUkzC4nvTwIDeWX00JRRP0xXBdo+hDKq36Kto3YQPUXG0T4RRfU51GoftA08HkoeSN68WupeH4ahcuGWiIiS8OBSvFjUNUgKFFBnZtE97xkNwYg8jB4kjMj9V9cOgbBSpPegjABAiAAxAAtUfAE5R1MiSogo0pWpkTDdmHLy5oHk7YkizniF/MbKeVcUG2itI6VUrJRKgr3LyUlqISJVaKbkBwMjr4zuK4xoAEbtY04gkFAXSueFUT01FgQpS0DvYW7CRCmVaK3jIAhCt4dEI4rcmzcPpKdMDW2CU2e1GgSB1lorrXWolIqjS89e4CDWR2lZQaYPmg8JI/IwemDKSM6T2k33CKP2FVqDokOkdjJRSk2UUnEQBHXoblP92yikfOq3B5K3pyQ0N2Raa4RhGDogJfHlFy6WVlDWc5CI7lkZdUJyLRiRh9G9w0jw4eYZNcpJQHROGDUp5VVEToxBoBSWOEgYwYHWeqK1jsIwDHoqCVsUk09y8EDy9pSpJRq6hGFYz7KJlVJx/OyLFwuRqss3qqQGaYPnHDAiWgdH1zt5GJ0bRtgNRs2e0eAZUYXvekJpN2UkAJirsJ0Axlgg3Kdju3dNKTUNgiAOKxsDz70sqLx5IHl7QtVS98RQSmutQ611TEST8OKzs3luwVaqDDut0Mr/3h1Ga860HzH0MHpQMNoptZtWe0znCtO1gEcEwJZA+AzO7PSy1nqqtU6c4tZjiyAM1yd580Dy9pTAaKwmhMIwrPePIqVUEl64mpzNTTWmGgQp7fnDdPUzDA136/s/D6MHC6PW50AQ9HUTgUB0XhgBENu0tqPpZZwUyT4RTbXW0yAI4iiKAq31LuDxUPJA8vYUh+/aLYOU1joIgiBUSsVENAn2LyenJUMsQ4qyGsR2ThjRRhh5ZfRRKCNqHdGmReFGZSTjMGqaq1pABIGKcWYmM6XUvtZ64oAU9toI+dRvbx5ITwVpNqd8j2Y4hWGoXEZUpJRKooOLh4j3wrunBaSwIFW1iFlV5+8Ao46D7WPQw+gjDdNhGFLUD94NJU20j3d9LnB1PMRalHQQ5jK5XCukoDKF8W7zPtPOA8nbU6KAtv2N4MZOBEGggyCIlVJJcu3Vy4UVLLJqRHU9HXST0x1y0tT5xSujRxFG6GU81lDaCUYttSxsYY0Bwgs4NrNrSqmp1noShmHUAhJGwEQ7nr/ePJC8PUGgGjSXnlsXxE7iqy9cyDJTdfi2Ahipfu44z6hZdW+CETDyWE8KjOSRgxFGYFT/Su4sEZwDRoIqNmvL6jHiSzi102eUUntBEEzCMIyDIAjOo4y8eSB5ezrU0mCGk1NHkdY6VkpNo2ee20+tg5CVTs2L7DBcr4KR6wTQPJGAnhplJCMseYTCdOQG9xHWwnT90N1GGDUQUwAzKLyA0yyaKqX2lFKTVmKDwnh2nVdFHkjenjJFNJhhp7VWDkihUmpCRNP48guTs0UJNgI2AlJV5eROMKIujPrKiDyMHiqMpK13NiQwkIuv1iqps30zCiOX8MDSZLCEgcacD6ZKB/ta61kYhklYSXCN4REUG89Tv4/kgeTtcaTPbl/ctdVpEAQ6iqIwDMNEaz0JwnAvuvjc9ObCVJvV1kKEd1ZGdYugIRh5ZfTRK6N1GDn92gLTCkpblFFbIlkDMGBKA44uqmNz8GIQBFOtdRJFUdRLbCAfvvPmgfR0h+iGVqGklEIQBKHWOtZaT6cvf/o5w0rdOS2qmymCmJYX5GEYtZfabRitdZQWWSuWlbaj9DB6yDBqfybUgRIJbYaRtF+fgtgSbBkUPYOjYvqsUmo/CIJpGIZxGIYBxkPHgE9s8EDy9lSCquMU4jgOoyiKgyCYaK33Zi9+4tllybC2osMuyqgO9bT3Hvp7RrRNGa09j4fRg4IRDR27Zr+vVW9GXPW52wSjJnLHEOZqTPr0Ko7yyYGrR5qGYZjEcRz2CmQ9gLx5IHm1tLporVUURYEL182UUvuz51/bP1sacGYhpXQd1KCDlU6GVg2jzk1pNxiJh9FDUkbrMGqfISTUJD1UrZ42wKjd25AIwoJQEc74wp7SwWEQBHu9fSS1RcGvgcnvI3kgeXucyLP+hd00Nrr5dxAEOgzDyAFpTwfB4fSlTx7cOMrBbkKsWHZRmw0wolWojjo90lo3pm4DT6+MHiyMVg0WNnVgGDhTamW0YszafuD6wXGvl6vXbNISVh+q43L/Ja31XhAEkziO44EJsl4VeSB5e8IVUR9KY6ERCoJAxXEcuc3n2f6rn32hRBS8cycDiMBcjy3vOrX+cL06VEctD1XvHdFWZSQeRg9ZGe1U9Nr+XOvshk0wIlXRy5TVfZNncVzuX3P7SLMwDGMXtlPbzksfxvNA8vZkgWkISkPhutAVLs601ocHr33++XlmURRceUABoNHpX9dXNlSHeYY8ucjqRWxTRuJh9KBhJB0Y0dpLJ3DzWVHrFKqbsQ7CaNVPqrV4Yaj4Mm7le4da6wOnkpIwDAPX127Xrg0+bOeB5O0xD9cNAqh/vVKK3P7RxO0fHc5e+dyFWydlNarcCGDdz45/680zIurByD1FJ4vLh+kedWVE4LWPrVJHrlCWaBxG9a9KAUpDrCAkizN7YWYQXdZa70dRNHXJMzWQdimU9eaB5O0JUkgYWYFSEAQ6juM4DMNZEAT74WR2SV96YfbW7RTCAsnNamTBCIwUobN6rhyXu66pYyEPo49cGcmqIe5YmG4om46qTMl6H0n15yb1f2VuygKKvASii3RUHrwcBMF+EATTOI6TMAxDbJ+H5KfIeiB5e8whtG1M9NqEWOcgpkEQHFz6zC+8YqzQzeNiFYszbVjw+qRXau0VtWpahrkw1E/Nw+ijVkZwYbomx0G6rZ7QghHRBhjVL5pNdRGAkmu4ne9fVUodBkGwH8dxEsdx0NtH2gQnDyIPJG+Pcbhu5/2jJEnCKIqSMAz3tdYXLnz2F68dnZlK0OS2yq5rw4j7z42Ww9oBRiPKiD2M7g+M5EMkMLRg1PmllWFHrp1QZ7LR0GdK5PYaBWG8h7vFhUOt9cUgCPbDMKzDdroXssMOqsnvI3kgeXuM1dLoJYoiHcdxFEXRVGu9r4PgYvLCpw9/ejcFCuv8Cg0qo8oxtBtzuup+kZUXaQ8qJR+meygwGoAEi2x4Wu72J1xTWatTZtVKaPW5D36mQNVqighiDdgY5OG16JQPXwqC4CAMw1mSJHEURQHO11HEqyUPJG+PYbiOtvytBlIQx3ESBMFeEASHFz75s68aDoK3b2fgzAIsYMvdVXfL+zQQasGo/UyjdSuunknWHGGvV56H0YeG0VZlJCMhv9YnS03BMzX7gop6vcB7r7l6+CrjzpYWFF/FB+mFV7TWF4Ig2I+iaBJFUdjq/q2wuWtDB1ReJXkgeXu8wnUbW7O00r2nURTta60vXvrcL714sjDIl5U6sn0YSRtG6MKonSNc+yXaHKbrQmA9HOhh9BHBqF8rSytltCp8dsksNAKj+nWxhXCJMNrD7Wz/UGt9IQzDgziOJ0mSRK3u38D23nbePJC8PWHhOtTqKEmSOI7jaRAEB1rri9OXP3vhzTs5UDK4tK1x5bLusIiqJS21R1+vth18Nt0jDCPXtX1jMkST+41mwdGE6eosykYlyaAQrv5VqSQSwZKuTBa892IQBAcuuWESRZHG+dO/PaQ8kLw95uE6an3xVRRFOoqiOIqiPa31hQuvff4VCfejt4/zypkxd9K92x6HyHmPVu0RrfndkYp+D6OPFEYCO6BORz6vdk/C+mTqtYhqqyQZCt85sJWFBSXP4YPs0mta64tRFO3FcZxEURSNDO3zYTsPJG9PaLiun+qtkySJkiSZhWF4EATBpcs/8yuvnixKnKUGYqwrSaE1R7xqJUOdVXP9sw7T0TmUkXgYPXAYyYYwnWxoBzTUeaM5kaqpJFDtW8mA0uISYgtEyUV8kD1zSWv9TBAEF+I4niVJEkVRFGJ76rc3DyRvT1i4rimGdVlOsyAILugguLz/6s9cfP1mBpQWYqTKkDK8BiMF6hbCUjdMRzvUGYlXRg8/TOf26NZgJBt60/WVUaOKu0XPpGh9L6nz2Tu5xRZLeWZyZg9fCYLgQhiG+5PJJGmF7Xa5wMPKA8nbo6uOzhWu01rrJEmCOI6nURTtB0Fw4coXvvyJIpiEb97JIAUDhqt2QbUTbW0lqZYaIrq/e0byRMBI8DgmMGyC0Sr6Rq3eheTqz6jJuht+36hkszXI8ww0fQnvpxdf1VpfCsPwIIqiWZIkURiG/ZqkTWofPmzngeTt0VdGW8N1SikVx3EUx/E0DMNDrfXli5/7pRduneVYLgpIYbEqxe+OHVeKOqGauk6pmQ7bzs7alE0nvZlHwGqezmMPIzzyMBIMDF3kXWAkK2VUwwhVCFdRdX4MK15xoVyFOIpxo7h2WengShiGF+I43kuSJA6CIPCqyAPJ25MBoZ3DdXEc68lkMomiaC8IgovxdO/Z2Uufu/j6+ylgAbECsS7MwtKZ9KogzSZ2NbyNOq5zaIhfZ7r1E53a/RjACGPKSIaeubfAWIVoIW7OFdUwkqqfKtHAawCECDAGEEFZlCjpaninvPKJIAguRVF0EMfxNEmSupXQpmy7oYWXV0keSN4ekXAdsLm6XQ2E62IXrjsMguDy1Z//tU+nJam3b+fgvE715rUxRaouhiRAtabuUTuBobeP0A/TPblFr4+JMmonHMjQYR2ZKIvu59t+TCKpwneunVCjktY+HwJMAWsYlFzD9eUzL2utL4dheCFJktkGlbQ1bOfNA8nbo6uYhr68yqmjIEmSeDKZ7IVheCkIgstXvvhXnnv3ToZiaVwYR9ZgRBAoomb/CLTutKnnYLv+jNd88CgMPIweCIyGldHA6xr7PFp3b2fZrUK4FZS0ovXPRxir/nYWcUC4a587tGr6QhiGl6IoOphMJpM4jnVLJZ1rPIVXSR5I3j5adbStISW1v9haax3HcTCdTqdRFB2GYXjp4muf/4S68Nzs+++nlXPOyuqnoLWnI9Bu9buaGopO482xMF3jjIZ8Z28CrXgYfTQwGgjTyQYY9Vc/cCBapYADWtFwKrm1gFjkRQlJXlTvptc+GwTB5TiOD5MkmU0mk1gppc8RsvPmgeTtEVRFm6BEAJSrPYpd7dFFrfWVZ7/0b7x266zEraMcUtpKCwl1nJgiglLUFMI2zTXbbeukt3x2fnHnbDrxMHrYMJKh2Bz33seA4u2vQ1ZqiSqVpFaLl85rI1VdIBBrEUczvJc+d1UH4dUgCC7FcXzgwsm6t6CiEaU0wEavkjyQvD2q6qjTty6O43AymTTqKDm4+OL+qz9z6S+uL6pC2NLt8fRqj7RCF0aQKqGhncBAK2W0ynrmdbgI/J7RRwwjGc2mk9XWUut5qtwW6argFgaa9H93jtThO93bS2rCdu6xrCmR6hfim/nVzwZBcCWO48PJZLKXJEmstd5Ul4SB896bB5K3R0wdta/rrCyVUjpJknAymezFcXwxCIKrL/zSX//cwpJ663YGGAYbW2XXtbyWVtQopAZG9XAcl2k3FKaTPiBkPSTX/NPD6KGH6db+JgPvWTDQ767VJoq6W4nk5FOd/q0V9SbL8kp12RJFlkNHF/Hu4upLQRA8G0XRpSRJ9pNKJoXo7iNtG0/hVZIHkrePUB1hZKW4tn+ktVaTySSYTqfTOI4PwjB8Joyia1d/7tev/fjGAsWyhC2rVkGVB+LmQbVLZEDjGWgwTLdrOyBZc8zSBZaH0cODUeuYDu0ZyWhvuvXXsBo/0lNJmrqfkxtPIswAKQQKuCsfO1zIpY+HYXg1juMLs9lsOplMwpZKUgNw8i2GPJC8PWLKiLYoo7oQVrvMulmSJBfCMLzywi/+xhdyNY2+f2MJMQIYASnqOKQaRtTKruuuiIdTu7e1A5L2bdfu4mH0sGA0HDaV5tDiHDASt7FETcNVt++oCEqNHGMI8jQHRVfw0/kLn3Iq6XKSJAeTySSJ4zi4Bwh5leSB5O0jVEdDcGrvHekkSfRkMkmSJDkMw/BKEATXrn3pN176yd0cp/MSXFjASjVuwnkLBYJ2G9SdqbDNXsGO7YDam0rcv86H6T4yZdSvQ2orI1e73IRYR15D0zKKVh3g60LZGkpaCYJW94Yqe9MdM2tcCrjgpvnEpRyHr0VRdDVJkkuz2WxvNpvFA6MpvEryQPL2CKujsTRvBbd3NJlMkul0uhfH8cUwDK8++8Uvf0H2r06/8+4CkpomxNL2WRWMUFXggzqdhPrthNZhtPqj1BvlPkz3iCuj1VsSDINqXeGuPp/2+dHMSSJpkhsCrdYPowsPZ1kJip+l1+cf+0IQBM9HUXR5Mpkcur2koBe68yrJA8nbI6SOdm4V1FJHk8lkchBF0ZUgCJ578S/95qtv3kxx9yirHFBhO2PKtaor7tGBUb1p3XdKIxtGq+u45X9a2Qwrtj1hMJLHC0YytEDoddsYyoXggedbpYBzMyupDt11+NCk+hHAgiQUfGA/c2khz3wqjuNrTiXNRjLudlZJHkoeSN4eDIx2gVBHHblkhlodPROG4bPPfv4XP6evvLz/7feWVZug0rpixZVD0UQu1Zs6YZiKR9Rz8kPZdLKuiMZGXD+JMMLjp4y6AlcGFxki0jrUwzCqu64SVhCiRiX159sz6l5Ey2WJILlIr599/HNBELwQx/Gz0+n04nQ6nSZJUic47NLnDj5854Hk7eGF6XYJ29XqKJzNZpPJZHIYRdHVIAiee/XX/91P/vSDFO/fWkKyahBfez+h3oRuZh4RuZojqcVR60UMFU6uK6O1PSPpuWgPo49GGY1M8K0XFILeZ7rDMD+Am4my7WJZ5YCkVe9+bNymlUEgjDv8qQtH9rnPh2F4LY7jy3t7e/uz2SwJwzA4h0ryoTsPJG8POFQ3BKZRdRSGYb13tJ8kyeUwDK89//O/+rM4eG729Z+cQjJTP0cDDAIhUFi1Carn3bSd6iAgep6ttcBuFJNXRo+mMhoaSzGQmLKujAYbE7qRFKs/UbsmSQFB0OsGXy9xRJCmGaJkih+cfOYzQRi/HMfxtclkUofudlFJvvmqB5K3h6iQsMsKsVZHe3t70yRJLkZRdDWKkxdf/tXffu1HNzPcPsmrSbAMsOvKIAIEuk71pmbeTZ1ht8kJdpVRL1zXgga3lVWbM085jOQRgJGsDRVsv7j6kxAIywpQ3FVG/dfdacBK1d6kVgphWyYRVVl3XELEwpYl5urV6bvZx74URdELcRxfmU6n+3t7e5MkScItKgkjCzivkjyQvD0gddT/qfqXJEmC2WyWTKfTgyRJroRh+PxLv/wbP8fTy9NvvnVWQUgAKU31k8UpIzeAr5l1tArTbdozarLu2hnCjLYnGweJh9GG533wMFpxaH2RIa3wqvS7tXduzoPHeLX/KM1YCq2qYtlmRAULIKZ5zLIwmE1CvL744itW7X8iSZLnJpPJldlstu/SwIMNKknBT5b1QPL2wGFEu16iKAomk0k0nU73JpPJpTiOr8WT2csvf/m3XvneO/Mqs25ZQgoLoSoVl0jc6tVN/cSq9khaI8pBPDAuR9aUDlphOhFprZ2lBwUPIzwCYbr+gZOeMpJa3srQU3CVqSndpIfe+exoQa00cFopasCppCqMnGYFJHo2+PHZJ78UBMGLTiUdTqfTdgeH/kKMNizaPIg8kLx9SBgNhR8wsiKss+rq8RKT2Wx2GMfx1TAMX/jMv/Xv//IyOIi/9dYZuBTX41KqsJ0wAlII6p51DYzcUzSD+FqTXkVaYbrusllGlJF0B++sOsl8GBiJh9H9hJGs3V9WMMJQWRJvqCvrn7TU2U8KlEKgaWAWFoOLHCGVuFF+7vIpX/18FEUvJElyeTqd7k2n06EEh50LZb1K8kDydo9sGoHQIIxQJTIE0+k0mc1mB5PJ5EoURS9cfPG1z1z9+V9/7o9fP8HJvITk1RjpCkpcdWTQLruuHisBWneoA0WNwt3wjbT2kETcnkPb49Tj0O8XjOBhdD9gJP3EiladkXC79rkOzQpEGMKtNHAZfCOrE7nVgkrVk2U1rcEIbAHSSLMMUTyjH558+otBELwUx/G16fT/z96XNUtyXOedk5m19XLnzgxmAQbbABhwAJISF2ERvShCNi3LdoRCDIfsCDnskF/9wxzhBzx4C7/YUtiySMkyw1wFUCBBgACxDGa59/ZWVZnn+CEzq7Kqq7vvnX0weSZ6um93dVV2VeX58jt58juj0z2du21F/IYGcdEeYlPxFDwSobptIbumE0opZVEUyWQyGY9GozNZlj2ZJMkzL//ev/zae59X+JP3j4BLbUN1moAbNW9X6dNnR/UWqrIrO946Hqu+QOTGz+TeoyBdmGy5Ag86zHx3ExgiGN39MF0v3ArIbs2Zk40ix3DCFEq0N4xx842irV/f7Ayb/4NGOHCSaBUctKF2jMwEwHZuk3QFh/jy5NflR791IXn38yzLbhZFMRuNRquqqvR8Pifo5HWCsCdwDYA46EeMiMgbs0iiRYYUbVuobhMoNSNDpZTM8zyZTqej8Xh8qiiK80mSXHr663/3G8n5l059790DMJotGBE3wAPcpn1bUGEwzGAI7IMJDAEQMRAxGGLQRGCMfd0+g/3MuAcRaGIwREDUZVIRjB4+MFpvp71mzXXX9lraa2xAa3ftDbnX9p7QhkAbsn+7+0O7e8PfJ9rtkwckiZp6SUYDEEFV1VDkCfzt0SuXQY0vZ1n2pEsDn9iix6mC469LigkOkSFFu8uhOjEUrkuSRI3H42w0Gk2LojiXZdml0d7+Sy//w3/+0v/9eAEffeoWwRoGIBtqaWCAGIwTIDNNqrd1jp71tCE5srqY7KI3jikBU78aOdzxOqONmnARjO41GA1mfzMAs2n2gS4O5/XqELkpYU6IjRJ8o5MYXDsmm9lpiHvH8+l5EvzEVblcAiVPpz8/vPL6lckPP87z/MZ4PD4qy3JZlmVFRFJrHTIk7gFRwP0Bh85itMiQot1+qK4vD+TZ0Xg0Gp3J8/zJJEme+8o/+1dvXDfj7K/fOwI2DGxg3bmzGwW7katnPHYUTJbpGAZNbvSrLQOqTfs30RcAjDiC0TYwGrpO5BiUMQy1Jnu/aIJaM9S1fd2wppoce3Jsy1DDlMgM/R6nOk8atGHIpYb3y6sXFnzmapqmTxVF8cR4PJ4WRVG4BIfjLJZdWz7x1ltvRZYUGVK0OwzVYRiqG41GyXQ6HU8mk/2iKC6mafrspa++8Y1TV14/9x9/eB0OD0qg0gDbGFwzae0dFJFNpBPkwned9SbcCqISd9cZ3SttugcBRhDB6CRgNJTAQM1MDrdq3011Ye5O6PiklyZ0N9w2ZgQwFSyXBEm+j+8cXP3aN07f/CBN0xuj0eiwLMtlZc0YY8K5pGDItTaxhZEhRYYU7c5CdYMMKcuyZDweF5PJZK8oigt5nj892tu/8so//uNX/t+vZvCzD46AFlavDoltlc7QQflsKnIsiLQdyVIwoiUCMuxCdBGMIhht2EkvvNewJ2Og1uQe7Fi2ZVBE28DIMSWwGX1IFXwOr576rHr+60mSPJNl2fnxeHzKqgqtKTjgFtYUWVIEpGh3O1SXpqkcjUbpdDqdjsfjs3meX0qS5IWv/cGfvPmZztPv/uwAqLbZUkADCgoDCgztAscBodS7CUYcweiLCkbddvQEdZlt9iVt+tLAcdiq0ZerCsaZhJ8evPoyyPHlLMueGkhwOE6p8/7gL4JSBKRoWxjSJuHU5lkpJSaTSWaxaHwmz/NLaZo+/9K3vv366PLXn/jzdw5gtqgBtAFeunVHxqzVuNnEVuBegxFEMHqcwGj4a8cAo67YHqyWJejkUvru4UtvJEnydLg2Kc9zpZSSsL2y7FD/ihYBKVowKjtJqA7dvFE6nU5Hk8lkfzQaXciy7NkzT1/+ypXf/aMrf/n+Ebz78QJoXgG5RbB+QaPv7d2wfQSj+wJG/DCBET9CYOQXxxGYqoRcEnxQvnphwWdeSdP0UqBzN4oJDhGQot1ddgQbRnENGOV5nuzt7RXT6XRvPB5fyPP8uWI8efn1f/HvXn/781r+5ds3gZaVS/G2X+dgAiiC0QMCI3iYwAgeHWbkwMjfuMtlCUm2h28fXP3NJEmeSdP0yYAlbdO5wy39LIbuIiBFdgS71xx1pFHSNFWTySSbTCbT0Wh0Ls/zp9M0feHrf/gnf++GPDP6Hz+9BWVpgGunO0dks+timC6C0SMJRuvnnU0NaCq4br506qPVC6+7EhUXxuPxKV+iwoXucEf4DrcMCKNFQHrs2dHWcJ1SqhFOHY1G+3meX0zT9PJLv/0P3th76fXzf/a3B3DzqARe1sC1sfNHHoy4648jGEUwehTBCNyyhLI0MMoS+Nnh1cssJy+5BIcnJpPJ3ng8zoQQ4hhgFBMcIiBF28KONoGSAAAhhJB5nmduQeATaZo+/fzXv/Xa1d/741f+988P4Z1fHgKV5NgRr6V2RzCKYPTIglHzubH3NtVQLlfAyZPp27deeUMp9ZyrLrs/Ho9Hk8kkjQkOEZCi3R472pnIAACY57kajUZFnuenkiS5kE/2nn/xn/zJa3/xwQK/++4tq1O3qFr/wjSY2h3BKILR3QMjvk9gFLSTrXaq0RUoJPh1+coTt8xTX03T9OmiKM5PJpNTeZ4XWZYlEBMcIiBFOzE72sSSOuKpRVGkRVGM0zQ9kyTJhfNf+/vf/HgB8s9+ch2oIgtIhgG8kjf3C61FMIpgdLfBCO4zGBlX8rwCIAPL5QryLMO/ufnqV1SSPefXJk2n001rk46d4BAtAtLjyI6OxZKyLEuKoijSNN1LkuQJpdRTp6++9sxHN0qolgZopZ3kAjeLTiMYRTD6QoFR2G186Qtm0FUJC/H86N3Dl7/lFBwuFkVxajweF25tkoDNZc4jS4qAFIFoAyhtYkciz/OkKIpRlmX7SqnzkwvPXs7PPDt9+8OZrfpqbGmJftG8CEYRjL5YYARNAT+7vs7KEuWS4Jezq5dKPn01y7KnRqPRE+PxeBpUl70tBYdoEZAeh3DdEADBNnbk0lmnaZo+oZS68Mxv//4rN+c1fnqrBC61XQCL3JaViHNGEYy+iGDUXBvjPicAU8KyrCHJ9sVPbn75my7B4cnRaHR2Op2Oi6JIegkOx0n9jiwpAtJjz5SGUr1FURSqKIrCsaNz43NPXT714jfO/eCDORi/5ogJQFPPidOgQ4lgFMHokQajTpdxhdZ1DQwM183Lpz5ePv9bLnR3YTQa+bVJYegusqQISNF2AFPYGZoOkySJLIoic+zorFLqwjNv/v5XPl8S/vzaEnjlpYGwVxpiAxjBIwBGHMEogtGubfw9bprvlMsVjBKAdw5/4yUWoxddddmzTlYoE0KclCVFi4D02LKiNWBy7CgZjUZFlmV7SZI8MTpz/vnTX3rt/A8/mIFe1MBEdpzYASB+tMEIIhhFMNoBRv4DFC1TIoKyMgDJ+fTtm6+8mSTJM3meX3QsaTQej4cSHLYBUQzbRUB67EBpE0tCAMA0TZMsyyZJkuxLKc89++bv/8aNFYp3P14AaANQtyXFGxdLHMEogtEXH4walkQAxgBQDUaXIJHgo+rL527pJ38zSZJLeZ6fcyUq8jRNJeyet41MKQLSF9sGRlk7teySJJF5nqdJkhRKqdNpMTk/eeXNiz/5cAFVZYArstU2temoMkQwimD0WIBR/xyhACANi1UJeZLhT268+lWVZE9nWXbepYHno9FoiCXF9UgRkKJtYUfgASlN0yRJkrFSarr/pW9eOVgJ+fYnM+BSA2O7eQMazI8wGHEEowhGtwFGzpWxsQM0U4Nmhhm+MHrv6PIbSqmLaZqeKYpinGVZIqU8SdguWgSkCFAAAEopoZRKpZS5EGKUX7p66dphDdVCu7VHAGCozZx75MEIHgEwoghGDwUYIdgRmX8wMAonviqgrmoYFQJ+fvjcCyxGl5Ik2U/TdJzneZqmqRiIUuC2vhgtAtLjxozWQnZCCJRSSkRMACCvR2cnH99cgakNsCbgWtuO2AEjHAYjAFvK3B2N8QRg1HRLp7aMrsZS4xQGHARy56NNYAR+T9z78eje75+hxgt3j8eM4Q57ruYYYBT+BOD1K9M7LvsNuHew4Py0r08IRr1rdXIw4s7xudOW3q3GvcjVNjAKzyfeDTDi9eOHbQ3PZb97DEbtHLghAbCG1UqDhkL96vDMV4QQe0mSjJRSqVMC3xUyj2AUAenxY0HHGKEBACAi4rIW4vNZDchoNeuYLGFhDjoq+W8Mj9B5F6sZAKNtzjN0TgHIcejsuB3FroEc8vAZ4IH6TX0vHPom5J7DCnYYAggEINE7Jh+HWcI6BjW/YSPoDDl/6IJ7x/luEyvdwDoxGDRsAgnm7QDBvH6eOu3aMPi4bTA6Ri/hbWG68M92IAQoABCAEAGwgJtzcUEIkSNiqpQSUspt2a3RIiA9toxoa3jAGAPGGGbmmoiq2WxZlyU7ECJg49wHohv8BgzGa331+hw3o3fojuTdM4cAEXb5wPlvZVcOoFqW45vEgIC2rbCDVThnzWvtWx+Zt2C0hRkNgl0XJHgAJGDoXNlfAcjueQO7gyGmNQQag2G6DYCA0D0niAOsoc8aA5Db5IZdm3jT3ckbrndzOgd2jBvYIuL69cLjgNEwUHJ4DoR0YCQAZGavLa2gXM2zLSG4Y4XqYur3/TEVT8G9ty0ZdkPvNV2UiNgYY7TWJRHNjj758FpVnD0NbACFACykU/YGYGMAhGgH2H5eCR1jEsLKChHbYQgHvs/H4IFtp2a3Hbr9oLCjZxQARIAeaciFSIRrMhm7jfcjxPazZkE92Xb4ooFSttv6NpMBkNK2xbeBuMuABNpKuML9EEMAUrTHkMKFb7D9TUTN9/qRLUZsShqAEHZ//rz4ETcBAFB7ftjV5mEPWK4tzF1caV5jC4bN+WNggcG1YqvRRuQcKzrdNgGABOzXdHo64s5n0/a24JXdxH/mPw/b4D9Ddy6xBya+zj13Mc22z3RuW2zWA3Hbdr8v3/5mAasN0zH2qGnTHunaK+z54PBY0ql9+/vRhfyEBAB3/wPaz4UCkApg9jZk6sYBEZVEpLXWDMPDl7AfcvRaEZAeZ8Y02DG01lyWZV3X9aKu65v47p99f3n58hWuFoj5nt1ckQUJ8I4UrcM3AKgEACrr+Jy/YyJAgbairBtlIiIQESAxoHSAIa2TRgcgTAxCSWCDjRNrnLMUDiBksz82BKCwxTQMQjvSNPu1jpUBpOMbxjkrBtcGCwSICKyd0yECEArQOS5MVQPImCTWMbMCYgeeHhjZA64FEPsRAzIDYGLbog1AIu25BLaOjcmyB6kCn88AJIKUY/vbbZaXacGPHciRcY4TAIy2Tjl14OMB1ztupdrQq0gcy5PN9W2B2Tl/Mp0wIBttj2U8mCUtGBlygxR0+yYA9PwwuK7+YhG5gQMCm9o5e+nuAc+YTNsOlQGQ286PfIQCYGnfB7TnUigHxOg2c/sS0p5XRADQACILRIIBgIVjtH6eTLaMqZkacu2/9X3Aw+/z5VeKv6zr+qCqqmVd13VVVdsGgptmziJIRUD6QjGjjcGSTVZVFS+Xy2q5XM6TJLkxOvrwnaff+w/f+2U9fQMvfFnI088BpAkg28tIlXWEqKl15s5xCERgrQGFBDAMqGQQBrK+DdA6LExVUC7aNdhYx4RMjpGk9nPHJpjJ7Ztc5NCvnnfODhGY2PpHLSx4kB+pu2NpDVBk9n3mlqm442CauXkzB4INU2FASN1+PFFhQOFUmLiXTu5+Cxtjt/GOFyVAQsCGAFM3CicCkJn93T5WydQoBLDRgI4RWELKwFICNk5cW5CGtPFpbCQwov2enxciv5YsCXyfaJy9AASW5DBHumYY2xaVNOeQiQCTzIGiCkK4bPcnbVYmSmX130Jm1DAdCJgkNxNnKNMGKO01gKakeHMTMQNI1x4mC+I+FMoZMOkeE+2zNgYQ/t5LW+DzIOlZeMMKg89QApgVQPk+8K3vg5z9gF65fPrPR4n56XJZ3SjLclaWpTHGDIHRUD/lEIzeeust/M53vhOBKQLSIxuagy3hgZ21kIiIV6uVXiwWcynldUQsTsM7fzpNJp++9/ZPv3WjTs7h9AKKUxdBTC+AKPYASFmWU1mH3ES9tA1ZWSftnLahbujElz0XzmkLN7diXOevPXA4piIE8PIQWC+A69I5QdE6mCBM51lQwzB8RpT/DJ2Ta4AwCPNwMLdjyFE9F2ZkOzcF/ncRW9bTjOAD5uCcPgphmUw48PXO0YWePHtjN0EO5IGoF+5Euy/2rNGDfC/rsTkeUxNO49Dn+bCjfyZuky/IJxuwYwe9ORYOI3lB+NGHVUP/6sNdPrQYJr9wCITUAgQFrwGAQQIkewCYAjbgE8wLsWdLYwDMAVRhfwMTgErbYykRgBUBlLcA2BbeA1oAmwWAXkEnESUEIgAAKgH0DLi8BqAPAKqbkMtFdf508vHzVy59Twl6Z7lc/mo+n1+fzWbL+XxeV1VFW/ohDzw3vyyCUgSkRxWItpWaONbDGAOr1cocHR1VAHDIzJ8YYzjL6uXLo/RDlPrijdUvXjz46O0LWlO2rHWmay194q4lDC4HaS3rzicEb0gTRxsWEWDDUOFAtjN2JANFKiullFnP7NthnS7PmwamwRzXMfZ3twIsx9lXv8l3dLB+tgb3bh0euK3a73G4D+YNEae7FXlC0AuUy7JKO3Nya5sJWKxMaowW3AGsoVNAIJFoNEorAMUA7r5KEp822iJv5xQQj0ZyqaZY7k3y60qdvjXKzv7aGHO9rlefHZXlp8vl8rP5fH44m83KqqrIMaRd5cxx093q+3sEpghIjyoQ9TuA2NERMJxHWiwWFTMvtNaiqiouimKVpumtJEk+HUv53t5YThBlLkSSuphPWIwMmPmuyqMwdzweMTO59/huuOdoD60196W1vLnH/JvhdojNRBL2P+tDv7t/iJnJPZvgGTxHDR+IaABAM7Nm5orZrIjq+WxmZm7O6FZZlgeLxeJwsVgsl8tlFbCjbXp2Q+iNQyG8CEx3+QZjjudy8MQgHrdzHheIYACQwlnYEERk8KyEECpN00QpleXWRmmaTtM0HSmlxlLKQgiRCiFSN8gQACCZ11YdenC6Y1By+yLnS9g9U7xzHou+4UFGBH/3t2mz4N1r3NCpgvuHewOcEKAY0aaMumcPUMaCEWsiKo0xS631sq7rRVVV87IsV2VZrqqqKrXWNRFpcBonwYMGHjwAgv3B1vE1JqKfjYB0jwDpJEDUfxYDTGnoIXugJAFACiESpVSilEqVUmmSJGmSJLlSKkXERAiRoJ3xDgEO3XW+qyvQ3X1DbOcjQocS7YvfN9aAZqC/hJ+HrAk3sG1295If5BBbox4rCsHJAAARkSYizcy11royxlRa66qu69IYUxtjtAMiHQCQ6b0eAqRNoARbogEcASkC0v0CpOMqdgPsKEs+8LyNJa09hBBKCCERUSmlFCIqRJTuIQBAMLOA3QkVdxy5C4EogtJjAUZ9YNraTzYA1prDDu4dCsAJAvbtQckPgIwP7RGRcSzJP+se6OgBVrQJkHgAmIZY0ia2xBGQbs/iHNId9M1jhuf832ILKIkdgLU2B0TWEAB0XdfsOtW2feJdAqTYs6LtGqjdMQEfeO4/+sBBAbjwjv7ol4aHz53uFWxHW9q4PQsnWgSk+9TpdqVwb2RGSZKIPM+VlFIkSSIRUSCiJCLBzMIYg8zsXwsAaJ79NuDmh9zrXSWZ+yO0wdCJ/7vPcO4x44md9osBKHyH+955H2xgYTzUx/ytHDIzIYRARCGllJ4xEREBgKzrWhNZ+Qmn5CACYBIDIDiU+hhBKQLSQwNGW9O60zQV0+lUZVmWFEWhkiTJ0jRNETEVQigAkEQkiEiAS/cmIiQi6Z79QxARejBiZuFYEkIQogtCdZ322dB7q7QWdFgcCsfdQSgudsQIWif9Dm96z4XoQqbkAYfCZwAgRCQhRJOFJ4RgIQQJIVhKSUIIRkRCROOy82oiqrTWdVVVVV3XerVa1avVytR1DT2GJGB9LqnPkCIoRUC6753yWGCUZZmYTCbJeDxOxuNxXhRFkabpWEo5llKOhBAZImbMnDiQQQcE4ICHHegAM2P/OWBJEIBRP4kBA1AJHYQfSaJjaQ2TCiaWjwsusdNFgLon7DkAo/D9Zh4peG4y8BCRg2dwoASIyB6QXGhPA0DNzEsiWmmtF2VZLsuyXCwWi3KxWNTBQtpdobtNoBQtAtI97XjHAqM0TeX+/n5y6tSpfDwej4uiOJWm6b5S6rQQ4rQQYgoAE0TMwK4d8gDTYSf+b/faT/Y2jx74wMDrISD1gITBMwZkyKfc8oYRYbRo99PWkgg8UHkgGgApp4LfPIQHKERkZjaIqJm5ZOYFEc2Y+VBrfVBV1cF4PD5cLBbzoihW8/m8Wi6XpqoqcxsDsghOEZDu64hwLRkhTVOxv7+fnj59Op9Op6eKojibpulFpdSTQoiL+WTv0nO/8cbL+XT/zOTsxT1NJKz0F0O5mJvlwfWlaCUWGkxa3Pp8Wc4OykZb0sJH0CtceTnelIreaMw01ChJU7V37pkxuf0QAxx+9uGcdKV7ugzHdx33Sylhp1fg4VNwuwd40ByRH6Cb4+O83TmneKLz0jAh3nVvBZOhAXvyINTZpf0ry8fp6NSFEZEVyhIyQSJDxKyX84Ojw2u/+Hh59OnHRHTTGHMtTdNPsyz7PE3T62maHqRpOlNKVUdHR7AFlCCypAhIDzJkt/ExmUyS/f39YjqdnhqNRuezLHtWKfXCky+++ptf+91/+ubec18+f31h8NcHFfxioWG2NMBOXTs9JWB8XkCRCF/NAAAYhEQ4DQDjXEEqvW5bh+84jTJYn3LloI4QOehyAqjGEKw0w6y0qtMKAC5+GWGSK5AQlEro18AhbnTx2HAgGYeNuGnntPnyD02pBQwKwnGrHC1EW4rCl54QgUBqU+vJ/x4ecGPueI2UUeDrnCQSBBUZ2GnehcVdORSXDdrbarZhK2gatCMUeA08Y9D2jvBcd//tyXUaeRtcP/VkeAQGJUf8Z6L9Hoe/wSmDO2VxBrGO2035B+heLwiuAXGr89fR7XPCs34fQG0JE+j99rBkRXOu2jIeHRffKVzY2x/2zmfnbwZjGOZLDasVNYrsTARCSijOCnjiZQms5+XBJz/+5Nr73/thefjB30gpP1BKfaSU+lhKKRBxprVeVlXFA+G7bRl30SIg3RMAguOE6kajkZpOp+loNBoXRXE2y7LnkiS5+q0//Dd/8OTXfudLP/p0hd/77mfwy0+XoEvdCICSNk1nQ3S1i8CWkGBtbBdIpHUEZJzCNANzW+6BPSC4DszaOGVnty0F/gaoOTaKQHXaD27Riq+CEzy17SBAJYFqY0sWCGnVsINT1OCEDsotELVOB0Wj7GzrM5mgXpEA0F5kVAMIBay1VYzW2pZl8AKuWjc1gxjRbS+s8KsvRRCKj/raPNwDCA94AE5QVlgRVgjAqCm1QYGCuml3Lex18bWc/H7aWkC+KabRZw3VrtmLwXpH65TR2dUdahTJG2B2ZUQQrWCp0xt0iO4uMDfH9iU8fIkIFAqYNLBQ7voG9ZRQdUE1BCuito5TWASyAVnT7R7+93uQIFffSCTQKJyDCIDfuGMrANI9kd2eGnkIuqHgqq/xFCbKNSU6BoBfJCAFwqlpnr307IvPXX7xq8/mi5/91q1f/Of/LsrrP3ILzcEYQ2VZGq01z+fz/nBwV9mKCFARkO55yG5osatI01QV1vaTJHlKKfXia9/5t9/JvvR3rvz7H9yEH713AEYzcG3LOFCpGyBiY+sPkXHsoykHxLYY3Uo3o0fG1kmRDgqzOUVs62+5cdhd4OC2Fg0AkCELOADA2tjSCY71sDG2TpHwzKeyzo+48fO+thG6Y5Exnag/+lIR1Fa0tSFK04z2UcpuOI0YGLRT865dHaeq/b5rJxljj9uUb7CK5mwYumXbuXGciMKWy0Dh9utAHwBAtq9Ryi44hQyAqC3+Z8r2WLVonbGrv9QApmdovhREw1akLcvgmAX7khlCukEHBc49YGZMPSFV0bZRSAB2pR7A9Nhk5e6rsq1the77WAeDBAcgrtyFZzPs6z81bMh0zw0ICygeQNz5atqvy0BPVwRgRL1uFoKZaQcFKN1F9W3zCufUaxe3SuLo2oR91rYCgwpuVCX81Y0j+PHfZvjU+SeePL//r/9IXf9PZwp4F5nZEFGttdbL5dLM53MaYET3InAdASnaiVlTA0pJkojxeKxcNt1ppdRTF1997fX8ym+/9F9/egN+9P4R8Lyyo9/SAGgC8o7ahZFYOMDhFkCazutH6L6TCgREAq41gBQWOJo6Qj6UREGvcGUaTMgUrDMgLdo6QTXZbcCxIF+KQQZ1aALGw6ZuKqVy47i9MwLLcsIwHQXLOYQAMMYWDGQX1nNsD4I6QwAAXHXLUTBXjtUFpa3J1UvCFoDYj5DDkF1QOtyzURYIUAe/S9e9UJv7DcYNEDxI+N/jEdpXsiUGRtOeC7KsD4wbhDTVeUtoFc3DkBX3woUQVPHFgHn5Yn6qVyHWgZKvQuvZQ4eFBGtDfTuEANBVLwwGrgKv/0O3xw3ZHdXtFcOw7n0bymNfddaDmVBtOJnr9R7ni/mZCsJyItZ0e65cZd2mXSDc7xcBewor07pj+TpOiLA4WMF78wXc3MvTZfk7335t/9ZBllybp2k6L4piNRqNytlsFqaEh4tnefMUGUa1hghI92UOKRiagsiyLEuSZKyUOiOlvHDum99+/e1PlvjjXx4CLw1QZQANA2t2IbUwrAQ25LQ2su9t4z80tuKpH5HzYKJD+IK669g5CIf7omXeWfoSFqTbQ5MZEEihoE4OdOdsQK91U+78Fm4K+jXqLSbcxUA/D6YROvMMnc+595q6YZoBkRcGbprbjNiHXvuvNCzQrLfBmPbarX0WVCul3n7D39yfY+qnl4QDjea9utdKPfBb/PZVwEx6d7k26wN+Wr/91o3Wr1XnXFMzSOq0y1TbuYSp1t/bUMJi0ML3mxpbug37+f27AZSparh5CFAUo+SHn135R29evPG+UurzNE0PiqKYKaWquq4JhtO9YRc4RYuAdDdDdX1g8sFqkWWZdMKnYyHEqeLcM5f16ef2v//j68C1Dc+hZqDaONbBA86GAjDqO/i+Ux6oYxSC0ZAH4a7jZhhwdmveZwAQe8fjgX2v7YG37KfHWoadSbj7HWAEAwl1O4497Ep4+BT0rtX6qdqRNNYbLXf+ZN7ufHlLbSjecL0HLwvBsYpMHUc+dMt9OrzJQ+KvO4MNthVnhQKqS9CJhPmyOHtjuf/qVF37QEo5VkplaZqulstlb8Islj+PgPTgmNEQKKEQQjih0xwRJ9nTVy9fOyzh42tLmwhQGyBt7PxG6FD72dV9MOIdYARbwIiHnRMAbQAj3v7ewPE2ghFvGP1vA6Ntjvm4YMQbwGjw2LRFIpO3+GU+GRhtoRcnAyM6hk8/DhgdB2j4BMuiTwJG9HDyCO4mPpQVAQgFn8/UC6fOiKmUslBKqYGyLpvWEETVhghI94wZHUvRGxGlKwORGjWeHBxqmzlWc1uBuQmzDcaOIhhFMIpg9KDMZ3xKn7hhYFXVUwDIASBxZV6OI1wcwScC0n0HrDVpnvBRMcKiNsAogOrKhul8CIp4uzMdBCPuObD1sBbDFnAYCtPBMBjxMcJ0616HNoDRllAZ7ACjoTDdluOeKEwHJwSjbUpKxwGj3hwH8y4vviFMxzvCdHCnYEQnKT13e2G6h9Fdh8sBUNrEGJqDhNKE/RuGRYy3saNoEZDuG3PqgJMxhn1NlurocFE+wTYry/i1OEGG2p2AUXPLtws415kR9roIdT7axoxwyHG54/Hawtvh43WY0VqS7DGZEQZghJuYEW5hRjhw7NtkRniHzChYA9NdwNybDz8pM8K7zYxw913fuZEecWYUVldHYbMMRWKz+1afwHhaHzJzzcxGa03GJgD1oyMxNHc3CGo8BXeFJQEAoNYa6ro2rlTyqv703V8vSgIuV4BK2gWoftGkd3B+TSCeEIweUJhuzTHGMF0M0z2qYOTWtDVdWch2rZQUAPoIuPocntjjD4wxy7quq7qujTGGYUupl2iRIT1oloQAAHVdU1VVpq7rldb6KLnx3vvmxkczJjlBzKzvsarDHSe2lk3XGdFvkQMa8mnYk1xpwnS4O5suYC5Dx9sKRkG72bW7M9Lm7gic+2eykTCAk2fTbWBfm469k8Fwb5+3k02Hw4BzbDAKr9vQXddngbeTTYcDbdmVuHxb2XS4Pb7wMHRlvyZPIIAqLDtafgCT5HAxSsSHy6Weaa1XZVlqrfWmMxnZUWRIDxcouVoqq6qqDrXW18Yf/sXfQJLYNSdKACoXm3bzou2iToC1OVIE65CakRy2mmLBmkPAAc+A0GFhCK0snd0dA4JTQu7Pya4dzylAdN7DDsPrtAB5gD+27zMOMT3/g9AFDMMFkP02Be/bXwHI7hm4aVababKtTevUggfDUkEb3LEZN7Rv7eK47bmXmIWb2uMGIpvG37ydtSGETQ2uM7bXu/OPIbgHutdh/b2h+7R9dBYphw2Bh/SB2KpJCAGQFAAqAaA58MEP4enT5l2t9bW6rg9Wq9WyqipNRPywwmtkSNEa01rzcrk0y+Vylef5QZIkn5367K/+epJeuXpIo6lIzjjJHwlIbCV/fH1KE4iJulX93BGWDEf/2GiDoXLaaX6lugklgsg5dheCoEDMjr3DEO1qfwKnwRZIr0AoNBqIlpIBkInTjgsVGozdt8BWW056pQQnQQSBqGYn+u5ldwgwBCnv2Ay1+0In6+PlZBotNWWPTRRI5ThlgkbMDwPhUNNqxDX7VJZVNLJBgXqCFxYVGFCpQBnA686R6c4Z+QX9jUipaJ0hucW7QjaqBuzlf7yKR+d71MrmdDTugtCYkFaJgbHnNkXwt7uOCK0UVTNOdcf1Kgluu1Ynzl0/obo4SToAeZcc4L8LYK8DQqsS0V/M2igpBDp1/ffCgQyG2n0ykGPqCqw2kkYc6Ot5vUMPmjJ317cEuP4/YQ9+efTchbN/sVotP1utVgeLxWK1Wq20qyobLQLSw291XdN8Pi+zLDtKkuSaEOKDKx+/9V9+Ovm7f7Aa60KMLgCTBEAEUVn5FetH2eq5kVU+IFIgpNVas31NAusaUFjtLtJkGZdEqzcnJXCtAdPEORoNLBKA2rR6ZVI5ISLlNOIcAyMDANJpuxnAJHW6ethshw6g2DitOFeoFnNl+zQ5uSOWjeNGEABSARsNqHIgMoBOzw6FF3y1jg+djA4RW4fb6MQ5ENIEkDonboQFmSRzIOtBNG0ADVTq8N0ETlF2laW5BSr2gMWiZQcoWnkf7/iJgZXTpmv2q1pQFd4pJu0ckAeOjjirdtsiAPrtW6BEP1IRQSjRgzubtp3SAg9L2Vx3EMqqNogkcOyhMnYQghSiVVxvNPY40I3DVoOwYXbuWMJr2Dnlb0B7TK8r58+vl/PxGnTg2g3gzmEdyB6x/cyfL+HByEsDyRZUmnCuaY/Lge6eHxw02nfuPcD2eAIBZNbeb/V1gJvfg3z51+XXv3Lxv1VV+f5yufxssVgcOUCi6OUiID2MNjhFbIzh1WpVzWazuZTyhhDiowIPsivw3eydm+e/vUjPTeTFqyCycyAmuXUq7JS50QarqCYQrjMhJq2fMnbilRlANGKlAKJI7H6K1CpyCwQiCQgIIrfK0T5LDZ0KuBdCRa807VS00Qm1ohQOjEJmwpa5sA2LWWVsz6wQ0DtcYfXeQNiwHlICDAgYgoFT2cZAdNW3px29O5YjJEDGjSI4U9hm2TKZsKyBsU4aXTvYaED2E9fQMA8vrop9tezQEXsxU2OacwicOk2+xP4dql43r60au3e06J02eMV25URVMwvewECeOXiW6jXzQNi1MWwARN5oDQIKYCzac+FvRcpattCcI/8TFYCpA6HXEJCwK0wKobROGL7jBpzYM24INQSDGQEPNOgYEgeDJCEBIIVOqYomdOy18QL1diYAkTnx1jCsGwi+Nt/VLVP0A4uGZXnmLQG4Aig/BZj9FPjgB3CuuHX96quX/lSA/vFyufxoPp9fn81mi+VyWbuEhq0+IFoEpAcBRmGwqbkRHSCREGIlpTxEREVEoiDSX02Prn8y+/C1z/7P/3phXplCp3tKjE6DmF4AkZ+yzISC+jzCqXT7US2DVaOuSuDloQ0tOK25MOm0ARJohUMbMCKrcu018DqijxSkVod1kLywp4/kENt2+F9OARD5/YShEmJXYiEIP4ZipeF0TROiCSZ0AsVmDmv+dFKOg99DDJ1aORSGfbBNv/cCtE3tnvAKB+0Iw0qI65l5Q7WSQoV1DMKlGIT6hlInMQiLQljaIdD188xMyKb8RGdOPQSZzv6623Aoisrcva379ZwguA/Ca8vd8G5n2/AaBWLB3RpKA+/hhqntBmyC3zG0fxAAagqgxu05FNL2F+36DZMV561uAFTXQfGBObef3XjqpTPvnN679KOqqn41n68+nM/nnxxZW65WKzLGUASiCEgPOzh1HnVdm9VqpRFxwczCGANa6zrP69nZpPzswjl1VsrkVGmq84erj85Vhx+O59f0hMhI1ylxCP983RwmglSizlJVIQpPf8Kcr3vTVUzgAzSs5xTRFujepnsBXV+58fO1nQ7/zbxpJ/zg75R7nYfFd3WzE1yD4D3edp1gy7XBY7QWt30HPYHVBtV8VWcNUBl7g2a5qPM0WTEgMZPJUzGbjk9dK7Iz14joVl3Xn89ms8/LsvxssVjcmM/nt2az2Xy1Wum6rs2Gfh8tAtIDdysA69KozaMsSw0ANRHNtdZcVVWd5/kiTdNbSZLsKaWmQojRVMoCFWbnCpkgKgUAEgCQmcNhIgZyQZazsJ/J9WSHH6POgSf8e9f70e78GtzJdbndz3DtD0QMZLwygYh9ADHMbOyzqJi5IlOuZjOaa61ndV0flmV5sFwuDxeLxWy1Wi3Lsqxdf/bS8UP9PrKlCEgPDIiGgGkIlGoiarLv8jz3yQ6jJElyKWUhhMiEECkiJoioXOxIOBBa089jZg9IHLyOE63RorWAJFyKO/YAiewAjomZ/YBRG2NKt/B1Vdf1oqqq5Wq1WpVluTLG6NoWP9o0+NwERBGYbuf6xaJRG29sgM0rRUTwHD5k8Nw8hBBKCKGklMqVp1BJkmRSykRKmfjPAUC5HiQHjutRCB0QgetY9zCwEy3aQ03JBu/pEIxcf+IAkICItGNKRES1qwZba60rY0ztzW838KDgOXxsY1AcfW1kSPeLHQ09/GwzEpFxTInKsjRCCAkApZRSOnVwJYQQiCgQUbhw3caSF2x7UhvDizd6tGghGHEwqOyDAiEiERE7wCFjjA/jERGZDWBDPbCJLCkC0kMBRv2bHPojsA1g0pgDE3/zCwCoe8xrm6x9tGjRThYB2DRgpN5r6rEfs4EB7QKmCEoRkO77jY6wYe4IhvPN/HZi4IEDzxABKVq0u9JXt0UxeAsbGgIm3gJGMfMuAtIDY0r9G56O8f1+ZxgCJNzCsCIoRYt2ZwwJBoAlBBvTA6qThO8iM4qAdF9AaCijbhNT2saOCGzCggcjgs1hughG0aLdPYYEx2BJu0J5Q0AEcPw5pWgRkO75Td9fGip6oBTeqB68/Da4A5A2gRGeoDNGixZBaTuA0AnAiY/BjmJ/jIB03xlTnx1tAqWQWQnohuswAKatxQjiqY8W7bYBiY/BlPpAQzueN7GkCEARkO4bCCEcTwCGBsAk/K6ArqjOcYEoAlO0aCdjRsdhSBAMIGkHe9r2gAhKEZAeBDgdl4rTABDhABhtAqLIkKJFuzvAtIklhSC0DZiOA0bbjhstAtI9BSLccPNtS1DY9Pk2ZnQSYbZ480eLtr1PMBw/hHccNhQXxkZAeijAaQiUcMNNKXawol2MKDKkaNHuDIiGWBLA7ow53rHdtn1Hi4B0X1jScdLBQwCiDSxoUzZdTPeOFu3uA9NxQ3i7gGjXviIwRUB6oKA0xI7665O2gVkEo2jR7j8wbUoLHwKibawoglEEpIcGlGADW9o277QLfHYBUVyHFC3avWdMm8DrOO9Hi4D0QEBpE1vaBEwwsN2utU3RokW7P4B0EsCJYBQB6aG7sXclNmwK3W27kWOoLlq0ewtGxwWqXZ9FIIqA9EgA0y5wGvrurvejRYt294CIT/CdCEQRkB5pYDruDYsQa6lEi/Yog1W0CEiPzA2+C6A4MqFo0R46QIoAFAHpsbrhMd7w0aI9cuAU7R4aMsdrEC1atGjRHryJeAqiRYsWLVoEpGjRokWLFi0CUrRo0aJFi4AULVq0aNGiRUCKFi1atGgRkKJFixYtWrQISNGiRYsWLQJStGjRokWLFgEpWrRo0aJFQIoWLVq0aNEiIEWLFi1atAhI0aJFixYtWgSkaNGiRYsWASlatGjRokWLgBQtWrRo0R5l+/8DAPcBXsVlBOKLAAAAAElFTkSuQmCC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g4QUE5OSIvPg0KCQk8dWljb2xvciBuYW1lPSJnbG93IiB2YWx1ZT0iMHgzNUQzMzQiLz4NCgkJPHVpY29sb3IgbmFtZT0idGV4dCIgdmFsdWU9IjB4RkZGRkZGIi8+DQoJCTx1aWNvbG9yIG5hbWU9ImxpZ2h0IiB2YWx1ZT0iMHg2MDc4NkIiLz4NCgkJPHVpY29sb3IgbmFtZT0ic2hhZG93IiB2YWx1ZT0iMHgwMDAwMDAiLz4NCgkJPHVpY29sb3IgbmFtZT0iYmFja2dyb3VuZCIgdmFsdWU9IjB4Nzc5Mzg1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+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+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+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+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+DQoJCTx1aXRleHQgbmFtZT0iTVVURSIgdmFsdWU9IlNlc3NpeiIvPg0KCQk8dWl0ZXh0IG5hbWU9IkRPQ1dSQVBfVElUTEUiIHZhbHVlPSJQcmVzZW50ZXIgRG9zeWEgRWtpIi8+DQoJCTx1aXRleHQgbmFtZT0iRE9DV1JBUF9NU0ciIHZhbHVlPSJCaWxnaXNheWFyxLFtYSBLYXlkZXQiLz4NCgkJPHVpdGV4dCBuYW1lPSJET0NXUkFQX1BST01QVCIgdmFsdWU9IsSwbmRpcm1layBpw6dpbiBUxLFrbGF0xLFuIi8+DQoJPC9sYW5ndWFnZT4NCgk8bGFuZ3VhZ2UgaWQ9InJ1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+Ii8+DQoJCTx1aXRleHQgbmFtZT0iU0NSVUJCQVJTVEFUVVNfUExBWUlORyIgdmFsdWU9ItCS0L7RgdC/0YDQvtC40LfQstC10LTQtdC90LjQtSIvPg0KCQk8dWl0ZXh0IG5hbWU9IlNDUlVCQkFSU1RBVFVTX05PQVVESU8iIHZhbHVlPSLQndC10YIg0LDRg9C00LjQviIvPg0KCQk8dWl0ZXh0IG5hbWU9IlNDUlVCQkFSU1RBVFVTX1ZJRFBMQVlJTkciIHZhbHVlPSLQktC+0YHQv9GA0L7QuNC30LLQtdC00LXQvdC40LUg0LLQuNC00LXQviIvPg0KCQk8dWl0ZXh0IG5hbWU9IlNDUlVCQkFSU1RBVFVTX0xPQURJTkciIHZhbHVlPSLQl9Cw0LPRgNGD0LfQutCwIi8+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+0L/RgNC+0YHQsCIvPg0KCQk8IS0tIHN1YnN0aXR1dGlvbjogJW0gPT0gbWludXRlcyByZW1haW5pbmcgLS0+DQoJCTwhLS0gc3Vic3RpdHV0aW9uOiAlcyA9PSBzZWNvbmRzIHJlbWFpbmluZyAtLT4NCgkJPHVpdGV4dCBuYW1lPSJFTEFQU0VEIiB2YWx1ZT0i0J7RgdGC0LDQu9C+0YHRjCAlbSDQvNC40L0uICVzINGBIi8+DQoJCTx1aXRleHQgbmFtZT0iTk9URk9VTkQiIHZhbHVlPSLQndC40YfQtdCz0L4g0L3QtSDQvdCw0LnQtNC10L3QviIvPg0KCQk8dWl0ZXh0IG5hbWU9IkFUVEFDSE1FTlRTIiB2YWx1ZT0i0JLQu9C+0LbQtdC90LjRjyIvPg0KCQk8IS0tIHN1YnN0aXR1dGlvbjogJXAgPT0gY3VycmVudCBzcGVha2VyJ3MgdGl0bGUgLS0+DQoJCTx1aXRleHQgbmFtZT0iQklPV0lOX1RJVExFIiB2YWx1ZT0i0JHQuNC+0LPRgNCw0YTQuNGPOiAlcCIvPg0KCQk8dWl0ZXh0IG5hbWU9IkJJT0JUTl9USVRMRSIgdmFsdWU9ItCR0LjQvtCz0YDQsNGE0LjRjyIvPg0KCQk8dWl0ZXh0IG5hbWU9IkRJVklERVJCVE5fVElUTEUiIHZhbHVlPSJ8Ii8+DQoJCTx1aXRleHQgbmFtZT0iQ09OVEFDVEJUTl9USVRMRSIgdmFsdWU9ItCa0L7QvdGC0LDQutGCIi8+DQoJCTx1aXRleHQgbmFtZT0iVEFCX1FVSVoiIHZhbHVlPSLQntC/0YDQvtGBIi8+DQoJCTx1aXRleHQgbmFtZT0iVEFCX09VVExJTkUiIHZhbHVlPSLQodGF0LXQvNCwIi8+DQoJCTx1aXRleHQgbmFtZT0iVEFCX1RIVU1CIiB2YWx1ZT0i0JHQtdCz0YPQvdC+0LoiLz4NCgkJPHVpdGV4dCBuYW1lPSJUQUJfTk9URVMiIHZhbHVlPSLQl9Cw0LzQtdGC0LrQuCIvPg0KCQk8dWl0ZXh0IG5hbWU9IlRBQl9TRUFSQ0giIHZhbHVlPSLQn9C+0LjRgdC6Ii8+DQoJCTx1aXRleHQgbmFtZT0iU0xJREVfSEVBRElORyIgdmFsdWU9ItCX0LDQs9C+0LvQvtCy0L7QuiDRgdC70LDQudC00LAiLz4NCgkJPHVpdGV4dCBuYW1lPSJEVVJBVElPTl9IRUFESU5HIiB2YWx1ZT0i0JTQu9C40YIt0YHRgtGMIi8+DQoJCTx1aXRleHQgbmFtZT0iU0VBUkNIX0hFQURJTkciIHZhbHVlPSLQn9C+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="/>
  <p:tag name="MMPROD_UIDATA" val="&lt;database version=&quot;7.0&quot;&gt;&lt;object type=&quot;1&quot; unique_id=&quot;10001&quot;&gt;&lt;property id=&quot;20141&quot; value=&quot;PTT 101 Chapter 1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C:\Users\CLD\Documents\Denali Institute\Images\Business and Web Site Images\&quot;/&gt;&lt;property id=&quot;20224&quot; value=&quot;C:\Users\CLD\Desktop&quot;/&gt;&lt;property id=&quot;20250&quot; value=&quot;0&quot;/&gt;&lt;property id=&quot;20251&quot; value=&quot;0&quot;/&gt;&lt;property id=&quot;20259&quot; value=&quot;0&quot;/&gt;&lt;object type=&quot;4&quot; unique_id=&quot;10002&quot;&gt;&lt;object type=&quot;5&quot; unique_id=&quot;11943&quot;&gt;&lt;property id=&quot;20000&quot; value=&quot;0&quot;/&gt;&lt;property id=&quot;20149&quot; value=&quot;Cindy Drake&quot;/&gt;&lt;property id=&quot;20151&quot; value=&quot;sammi.jpg&quot;/&gt;&lt;property id=&quot;20159&quot; value=&quot;Blue-pharmacy-cup.png&quot;/&gt;&lt;/object&gt;&lt;/object&gt;&lt;object type=&quot;2&quot; unique_id=&quot;10003&quot;&gt;&lt;object type=&quot;3&quot; unique_id=&quot;10004&quot;&gt;&lt;property id=&quot;20148&quot; value=&quot;5&quot;/&gt;&lt;property id=&quot;20300&quot; value=&quot;Slide 1 - &amp;quot;Chapter 1&amp;quot;&quot;/&gt;&lt;property id=&quot;20303&quot; value=&quot;None&quot;/&gt;&lt;property id=&quot;20307&quot; value=&quot;258&quot;/&gt;&lt;property id=&quot;20309&quot; value=&quot;-1&quot;/&gt;&lt;/object&gt;&lt;object type=&quot;3&quot; unique_id=&quot;10005&quot;&gt;&lt;property id=&quot;20148&quot; value=&quot;5&quot;/&gt;&lt;property id=&quot;20300&quot; value=&quot;Slide 2 - &amp;quot;Origins of Pharmacy Practice&amp;quot;&quot;/&gt;&lt;property id=&quot;20303&quot; value=&quot;-1&quot;/&gt;&lt;property id=&quot;20307&quot; value=&quot;260&quot;/&gt;&lt;property id=&quot;20309&quot; value=&quot;-1&quot;/&gt;&lt;/object&gt;&lt;object type=&quot;3&quot; unique_id=&quot;10006&quot;&gt;&lt;property id=&quot;20148&quot; value=&quot;5&quot;/&gt;&lt;property id=&quot;20300&quot; value=&quot;Slide 3 - &amp;quot;Origins of Pharmacy Practice&amp;quot;&quot;/&gt;&lt;property id=&quot;20303&quot; value=&quot;-1&quot;/&gt;&lt;property id=&quot;20307&quot; value=&quot;267&quot;/&gt;&lt;property id=&quot;20309&quot; value=&quot;-1&quot;/&gt;&lt;/object&gt;&lt;object type=&quot;3&quot; unique_id=&quot;10007&quot;&gt;&lt;property id=&quot;20148&quot; value=&quot;5&quot;/&gt;&lt;property id=&quot;20300&quot; value=&quot;Slide 4 - &amp;quot;Origins of Pharmacy Practice&amp;quot;&quot;/&gt;&lt;property id=&quot;20303&quot; value=&quot;-1&quot;/&gt;&lt;property id=&quot;20307&quot; value=&quot;268&quot;/&gt;&lt;property id=&quot;20309&quot; value=&quot;-1&quot;/&gt;&lt;/object&gt;&lt;object type=&quot;3&quot; unique_id=&quot;10008&quot;&gt;&lt;property id=&quot;20148&quot; value=&quot;5&quot;/&gt;&lt;property id=&quot;20300&quot; value=&quot;Slide 5 - &amp;quot;Origins of Pharmacy Practice&amp;quot;&quot;/&gt;&lt;property id=&quot;20303&quot; value=&quot;-1&quot;/&gt;&lt;property id=&quot;20307&quot; value=&quot;270&quot;/&gt;&lt;property id=&quot;20309&quot; value=&quot;-1&quot;/&gt;&lt;/object&gt;&lt;object type=&quot;3&quot; unique_id=&quot;10009&quot;&gt;&lt;property id=&quot;20148&quot; value=&quot;5&quot;/&gt;&lt;property id=&quot;20300&quot; value=&quot;Slide 6 - &amp;quot;Origins of Pharmacy Practice&amp;quot;&quot;/&gt;&lt;property id=&quot;20303&quot; value=&quot;-1&quot;/&gt;&lt;property id=&quot;20307&quot; value=&quot;272&quot;/&gt;&lt;property id=&quot;20309&quot; value=&quot;-1&quot;/&gt;&lt;/object&gt;&lt;object type=&quot;3&quot; unique_id=&quot;10010&quot;&gt;&lt;property id=&quot;20148&quot; value=&quot;5&quot;/&gt;&lt;property id=&quot;20300&quot; value=&quot;Slide 7 - &amp;quot;Origins of Pharmacy Practice&amp;quot;&quot;/&gt;&lt;property id=&quot;20303&quot; value=&quot;-1&quot;/&gt;&lt;property id=&quot;20307&quot; value=&quot;333&quot;/&gt;&lt;property id=&quot;20309&quot; value=&quot;-1&quot;/&gt;&lt;/object&gt;&lt;object type=&quot;3&quot; unique_id=&quot;10011&quot;&gt;&lt;property id=&quot;20148&quot; value=&quot;5&quot;/&gt;&lt;property id=&quot;20300&quot; value=&quot;Slide 8 - &amp;quot;Origins of Pharmacy Practice&amp;quot;&quot;/&gt;&lt;property id=&quot;20303&quot; value=&quot;-1&quot;/&gt;&lt;property id=&quot;20307&quot; value=&quot;273&quot;/&gt;&lt;property id=&quot;20309&quot; value=&quot;-1&quot;/&gt;&lt;/object&gt;&lt;object type=&quot;3&quot; unique_id=&quot;10012&quot;&gt;&lt;property id=&quot;20148&quot; value=&quot;5&quot;/&gt;&lt;property id=&quot;20300&quot; value=&quot;Slide 9 - &amp;quot;Pharmacy Workplace&amp;quot;&quot;/&gt;&lt;property id=&quot;20303&quot; value=&quot;-1&quot;/&gt;&lt;property id=&quot;20307&quot; value=&quot;274&quot;/&gt;&lt;property id=&quot;20309&quot; value=&quot;-1&quot;/&gt;&lt;/object&gt;&lt;object type=&quot;3&quot; unique_id=&quot;10014&quot;&gt;&lt;property id=&quot;20148&quot; value=&quot;5&quot;/&gt;&lt;property id=&quot;20300&quot; value=&quot;Slide 10 - &amp;quot;Community Pharmacies&amp;quot;&quot;/&gt;&lt;property id=&quot;20303&quot; value=&quot;-1&quot;/&gt;&lt;property id=&quot;20307&quot; value=&quot;275&quot;/&gt;&lt;property id=&quot;20309&quot; value=&quot;-1&quot;/&gt;&lt;/object&gt;&lt;object type=&quot;3&quot; unique_id=&quot;10015&quot;&gt;&lt;property id=&quot;20148&quot; value=&quot;5&quot;/&gt;&lt;property id=&quot;20300&quot; value=&quot;Slide 11 - &amp;quot;Terms to Remember&amp;quot;&quot;/&gt;&lt;property id=&quot;20303&quot; value=&quot;-1&quot;/&gt;&lt;property id=&quot;20307&quot; value=&quot;312&quot;/&gt;&lt;property id=&quot;20309&quot; value=&quot;-1&quot;/&gt;&lt;/object&gt;&lt;object type=&quot;3&quot; unique_id=&quot;10016&quot;&gt;&lt;property id=&quot;20148&quot; value=&quot;5&quot;/&gt;&lt;property id=&quot;20300&quot; value=&quot;Slide 12 - &amp;quot;Community Pharmacies&amp;quot;&quot;/&gt;&lt;property id=&quot;20303&quot; value=&quot;-1&quot;/&gt;&lt;property id=&quot;20307&quot; value=&quot;276&quot;/&gt;&lt;property id=&quot;20309&quot; value=&quot;-1&quot;/&gt;&lt;/object&gt;&lt;object type=&quot;3&quot; unique_id=&quot;10017&quot;&gt;&lt;property id=&quot;20148&quot; value=&quot;5&quot;/&gt;&lt;property id=&quot;20300&quot; value=&quot;Slide 13 - &amp;quot;Terms to Remember&amp;quot;&quot;/&gt;&lt;property id=&quot;20303&quot; value=&quot;-1&quot;/&gt;&lt;property id=&quot;20307&quot; value=&quot;313&quot;/&gt;&lt;property id=&quot;20309&quot; value=&quot;-1&quot;/&gt;&lt;/object&gt;&lt;object type=&quot;3&quot; unique_id=&quot;10018&quot;&gt;&lt;property id=&quot;20148&quot; value=&quot;5&quot;/&gt;&lt;property id=&quot;20300&quot; value=&quot;Slide 14 - &amp;quot;Community Pharmacies&amp;quot;&quot;/&gt;&lt;property id=&quot;20303&quot; value=&quot;-1&quot;/&gt;&lt;property id=&quot;20307&quot; value=&quot;277&quot;/&gt;&lt;property id=&quot;20309&quot; value=&quot;-1&quot;/&gt;&lt;/object&gt;&lt;object type=&quot;3&quot; unique_id=&quot;10020&quot;&gt;&lt;property id=&quot;20148&quot; value=&quot;5&quot;/&gt;&lt;property id=&quot;20300&quot; value=&quot;Slide 15 - &amp;quot;Community Pharmacies&amp;quot;&quot;/&gt;&lt;property id=&quot;20303&quot; value=&quot;-1&quot;/&gt;&lt;property id=&quot;20307&quot; value=&quot;278&quot;/&gt;&lt;property id=&quot;20309&quot; value=&quot;-1&quot;/&gt;&lt;/object&gt;&lt;object type=&quot;3&quot; unique_id=&quot;10021&quot;&gt;&lt;property id=&quot;20148&quot; value=&quot;5&quot;/&gt;&lt;property id=&quot;20300&quot; value=&quot;Slide 16 - &amp;quot;Terms to Remember&amp;quot;&quot;/&gt;&lt;property id=&quot;20303&quot; value=&quot;-1&quot;/&gt;&lt;property id=&quot;20307&quot; value=&quot;315&quot;/&gt;&lt;property id=&quot;20309&quot; value=&quot;-1&quot;/&gt;&lt;/object&gt;&lt;object type=&quot;3&quot; unique_id=&quot;10022&quot;&gt;&lt;property id=&quot;20148&quot; value=&quot;5&quot;/&gt;&lt;property id=&quot;20300&quot; value=&quot;Slide 17 - &amp;quot;Institutional Pharmacies&amp;quot;&quot;/&gt;&lt;property id=&quot;20303&quot; value=&quot;-1&quot;/&gt;&lt;property id=&quot;20307&quot; value=&quot;279&quot;/&gt;&lt;property id=&quot;20309&quot; value=&quot;-1&quot;/&gt;&lt;/object&gt;&lt;object type=&quot;3&quot; unique_id=&quot;10023&quot;&gt;&lt;property id=&quot;20148&quot; value=&quot;5&quot;/&gt;&lt;property id=&quot;20300&quot; value=&quot;Slide 18 - &amp;quot;Terms to Remember&amp;quot;&quot;/&gt;&lt;property id=&quot;20303&quot; value=&quot;-1&quot;/&gt;&lt;property id=&quot;20307&quot; value=&quot;316&quot;/&gt;&lt;property id=&quot;20309&quot; value=&quot;-1&quot;/&gt;&lt;/object&gt;&lt;object type=&quot;3&quot; unique_id=&quot;10024&quot;&gt;&lt;property id=&quot;20148&quot; value=&quot;5&quot;/&gt;&lt;property id=&quot;20300&quot; value=&quot;Slide 19 - &amp;quot;Institutional Pharmacies&amp;quot;&quot;/&gt;&lt;property id=&quot;20303&quot; value=&quot;-1&quot;/&gt;&lt;property id=&quot;20307&quot; value=&quot;280&quot;/&gt;&lt;property id=&quot;20309&quot; value=&quot;-1&quot;/&gt;&lt;/object&gt;&lt;object type=&quot;3&quot; unique_id=&quot;10025&quot;&gt;&lt;property id=&quot;20148&quot; value=&quot;5&quot;/&gt;&lt;property id=&quot;20300&quot; value=&quot;Slide 20 - &amp;quot;Terms to Remember&amp;quot;&quot;/&gt;&lt;property id=&quot;20303&quot; value=&quot;-1&quot;/&gt;&lt;property id=&quot;20307&quot; value=&quot;318&quot;/&gt;&lt;property id=&quot;20309&quot; value=&quot;-1&quot;/&gt;&lt;/object&gt;&lt;object type=&quot;3&quot; unique_id=&quot;10026&quot;&gt;&lt;property id=&quot;20148&quot; value=&quot;5&quot;/&gt;&lt;property id=&quot;20300&quot; value=&quot;Slide 21 - &amp;quot;Institutional Pharmacies&amp;quot;&quot;/&gt;&lt;property id=&quot;20303&quot; value=&quot;-1&quot;/&gt;&lt;property id=&quot;20307&quot; value=&quot;281&quot;/&gt;&lt;property id=&quot;20309&quot; value=&quot;-1&quot;/&gt;&lt;/object&gt;&lt;object type=&quot;3&quot; unique_id=&quot;10027&quot;&gt;&lt;property id=&quot;20148&quot; value=&quot;5&quot;/&gt;&lt;property id=&quot;20300&quot; value=&quot;Slide 22 - &amp;quot;Terms to Remember&amp;quot;&quot;/&gt;&lt;property id=&quot;20303&quot; value=&quot;-1&quot;/&gt;&lt;property id=&quot;20307&quot; value=&quot;317&quot;/&gt;&lt;property id=&quot;20309&quot; value=&quot;-1&quot;/&gt;&lt;/object&gt;&lt;object type=&quot;3&quot; unique_id=&quot;10028&quot;&gt;&lt;property id=&quot;20148&quot; value=&quot;5&quot;/&gt;&lt;property id=&quot;20300&quot; value=&quot;Slide 23 - &amp;quot;Institutional Pharmacies&amp;quot;&quot;/&gt;&lt;property id=&quot;20303&quot; value=&quot;-1&quot;/&gt;&lt;property id=&quot;20307&quot; value=&quot;282&quot;/&gt;&lt;property id=&quot;20309&quot; value=&quot;-1&quot;/&gt;&lt;/object&gt;&lt;object type=&quot;3&quot; unique_id=&quot;10029&quot;&gt;&lt;property id=&quot;20148&quot; value=&quot;5&quot;/&gt;&lt;property id=&quot;20300&quot; value=&quot;Slide 24 - &amp;quot;Terms to Remember&amp;quot;&quot;/&gt;&lt;property id=&quot;20303&quot; value=&quot;-1&quot;/&gt;&lt;property id=&quot;20307&quot; value=&quot;319&quot;/&gt;&lt;property id=&quot;20309&quot; value=&quot;-1&quot;/&gt;&lt;/object&gt;&lt;object type=&quot;3&quot; unique_id=&quot;10030&quot;&gt;&lt;property id=&quot;20148&quot; value=&quot;5&quot;/&gt;&lt;property id=&quot;20300&quot; value=&quot;Slide 25 - &amp;quot;Institutional Pharmacies&amp;quot;&quot;/&gt;&lt;property id=&quot;20303&quot; value=&quot;-1&quot;/&gt;&lt;property id=&quot;20307&quot; value=&quot;283&quot;/&gt;&lt;property id=&quot;20309&quot; value=&quot;-1&quot;/&gt;&lt;/object&gt;&lt;object type=&quot;3&quot; unique_id=&quot;10031&quot;&gt;&lt;property id=&quot;20148&quot; value=&quot;5&quot;/&gt;&lt;property id=&quot;20300&quot; value=&quot;Slide 26 - &amp;quot;Terms to Remember&amp;quot;&quot;/&gt;&lt;property id=&quot;20303&quot; value=&quot;-1&quot;/&gt;&lt;property id=&quot;20307&quot; value=&quot;320&quot;/&gt;&lt;property id=&quot;20309&quot; value=&quot;-1&quot;/&gt;&lt;/object&gt;&lt;object type=&quot;3&quot; unique_id=&quot;10032&quot;&gt;&lt;property id=&quot;20148&quot; value=&quot;5&quot;/&gt;&lt;property id=&quot;20300&quot; value=&quot;Slide 27 - &amp;quot;Terms to Remember&amp;quot;&quot;/&gt;&lt;property id=&quot;20303&quot; value=&quot;-1&quot;/&gt;&lt;property id=&quot;20307&quot; value=&quot;323&quot;/&gt;&lt;property id=&quot;20309&quot; value=&quot;-1&quot;/&gt;&lt;/object&gt;&lt;object type=&quot;3&quot; unique_id=&quot;10033&quot;&gt;&lt;property id=&quot;20148&quot; value=&quot;5&quot;/&gt;&lt;property id=&quot;20300&quot; value=&quot;Slide 28 - &amp;quot;Institutional Pharmacies&amp;quot;&quot;/&gt;&lt;property id=&quot;20303&quot; value=&quot;-1&quot;/&gt;&lt;property id=&quot;20307&quot; value=&quot;284&quot;/&gt;&lt;property id=&quot;20309&quot; value=&quot;-1&quot;/&gt;&lt;/object&gt;&lt;object type=&quot;3&quot; unique_id=&quot;10034&quot;&gt;&lt;property id=&quot;20148&quot; value=&quot;5&quot;/&gt;&lt;property id=&quot;20300&quot; value=&quot;Slide 29 - &amp;quot;Terms to Remember&amp;quot;&quot;/&gt;&lt;property id=&quot;20303&quot; value=&quot;-1&quot;/&gt;&lt;property id=&quot;20307&quot; value=&quot;322&quot;/&gt;&lt;property id=&quot;20309&quot; value=&quot;-1&quot;/&gt;&lt;/object&gt;&lt;object type=&quot;3&quot; unique_id=&quot;10035&quot;&gt;&lt;property id=&quot;20148&quot; value=&quot;5&quot;/&gt;&lt;property id=&quot;20300&quot; value=&quot;Slide 30 - &amp;quot;The Pharmacist&amp;quot;&quot;/&gt;&lt;property id=&quot;20303&quot; value=&quot;-1&quot;/&gt;&lt;property id=&quot;20307&quot; value=&quot;285&quot;/&gt;&lt;property id=&quot;20309&quot; value=&quot;-1&quot;/&gt;&lt;/object&gt;&lt;object type=&quot;3&quot; unique_id=&quot;10036&quot;&gt;&lt;property id=&quot;20148&quot; value=&quot;5&quot;/&gt;&lt;property id=&quot;20300&quot; value=&quot;Slide 31 - &amp;quot;Terms to Remember&amp;quot;&quot;/&gt;&lt;property id=&quot;20303&quot; value=&quot;-1&quot;/&gt;&lt;property id=&quot;20307&quot; value=&quot;327&quot;/&gt;&lt;property id=&quot;20309&quot; value=&quot;-1&quot;/&gt;&lt;/object&gt;&lt;object type=&quot;3&quot; unique_id=&quot;10037&quot;&gt;&lt;property id=&quot;20148&quot; value=&quot;5&quot;/&gt;&lt;property id=&quot;20300&quot; value=&quot;Slide 32 - &amp;quot;Evolution of the &amp;#x0D;&amp;#x0A;Pharmacist’s Role&amp;quot;&quot;/&gt;&lt;property id=&quot;20303&quot; value=&quot;-1&quot;/&gt;&lt;property id=&quot;20307&quot; value=&quot;286&quot;/&gt;&lt;property id=&quot;20309&quot; value=&quot;-1&quot;/&gt;&lt;/object&gt;&lt;object type=&quot;3&quot; unique_id=&quot;10038&quot;&gt;&lt;property id=&quot;20148&quot; value=&quot;5&quot;/&gt;&lt;property id=&quot;20300&quot; value=&quot;Slide 33 - &amp;quot;Evolution of the &amp;#x0D;&amp;#x0A;Pharmacist’s Role&amp;quot;&quot;/&gt;&lt;property id=&quot;20303&quot; value=&quot;-1&quot;/&gt;&lt;property id=&quot;20307&quot; value=&quot;287&quot;/&gt;&lt;property id=&quot;20309&quot; value=&quot;-1&quot;/&gt;&lt;/object&gt;&lt;object type=&quot;3&quot; unique_id=&quot;10039&quot;&gt;&lt;property id=&quot;20148&quot; value=&quot;5&quot;/&gt;&lt;property id=&quot;20300&quot; value=&quot;Slide 34 - &amp;quot;Evolution of the &amp;#x0D;&amp;#x0A;Pharmacist’s Role&amp;quot;&quot;/&gt;&lt;property id=&quot;20303&quot; value=&quot;-1&quot;/&gt;&lt;property id=&quot;20307&quot; value=&quot;288&quot;/&gt;&lt;property id=&quot;20309&quot; value=&quot;-1&quot;/&gt;&lt;/object&gt;&lt;object type=&quot;3&quot; unique_id=&quot;10040&quot;&gt;&lt;property id=&quot;20148&quot; value=&quot;5&quot;/&gt;&lt;property id=&quot;20300&quot; value=&quot;Slide 35 - &amp;quot;Terms to Remember&amp;quot;&quot;/&gt;&lt;property id=&quot;20303&quot; value=&quot;-1&quot;/&gt;&lt;property id=&quot;20307&quot; value=&quot;330&quot;/&gt;&lt;property id=&quot;20309&quot; value=&quot;-1&quot;/&gt;&lt;/object&gt;&lt;object type=&quot;3&quot; unique_id=&quot;10041&quot;&gt;&lt;property id=&quot;20148&quot; value=&quot;5&quot;/&gt;&lt;property id=&quot;20300&quot; value=&quot;Slide 36 - &amp;quot;Evolution of the &amp;#x0D;&amp;#x0A;Pharmacist’s Role&amp;quot;&quot;/&gt;&lt;property id=&quot;20303&quot; value=&quot;-1&quot;/&gt;&lt;property id=&quot;20307&quot; value=&quot;289&quot;/&gt;&lt;property id=&quot;20309&quot; value=&quot;-1&quot;/&gt;&lt;/object&gt;&lt;object type=&quot;3&quot; unique_id=&quot;10042&quot;&gt;&lt;property id=&quot;20148&quot; value=&quot;5&quot;/&gt;&lt;property id=&quot;20300&quot; value=&quot;Slide 37 - &amp;quot;Terms to Remember&amp;quot;&quot;/&gt;&lt;property id=&quot;20303&quot; value=&quot;-1&quot;/&gt;&lt;property id=&quot;20307&quot; value=&quot;325&quot;/&gt;&lt;property id=&quot;20309&quot; value=&quot;-1&quot;/&gt;&lt;/object&gt;&lt;object type=&quot;3&quot; unique_id=&quot;10043&quot;&gt;&lt;property id=&quot;20148&quot; value=&quot;5&quot;/&gt;&lt;property id=&quot;20300&quot; value=&quot;Slide 38 - &amp;quot;Terms to Remember&amp;quot;&quot;/&gt;&lt;property id=&quot;20303&quot; value=&quot;-1&quot;/&gt;&lt;property id=&quot;20307&quot; value=&quot;326&quot;/&gt;&lt;property id=&quot;20309&quot; value=&quot;-1&quot;/&gt;&lt;/object&gt;&lt;object type=&quot;3&quot; unique_id=&quot;10044&quot;&gt;&lt;property id=&quot;20148&quot; value=&quot;5&quot;/&gt;&lt;property id=&quot;20300&quot; value=&quot;Slide 39 - &amp;quot;Evolution of the &amp;#x0D;&amp;#x0A;Pharmacist’s Role&amp;quot;&quot;/&gt;&lt;property id=&quot;20303&quot; value=&quot;-1&quot;/&gt;&lt;property id=&quot;20307&quot; value=&quot;290&quot;/&gt;&lt;property id=&quot;20309&quot; value=&quot;-1&quot;/&gt;&lt;/object&gt;&lt;object type=&quot;3&quot; unique_id=&quot;10045&quot;&gt;&lt;property id=&quot;20148&quot; value=&quot;5&quot;/&gt;&lt;property id=&quot;20300&quot; value=&quot;Slide 40 - &amp;quot;Terms to Remember&amp;quot;&quot;/&gt;&lt;property id=&quot;20303&quot; value=&quot;-1&quot;/&gt;&lt;property id=&quot;20307&quot; value=&quot;328&quot;/&gt;&lt;property id=&quot;20309&quot; value=&quot;-1&quot;/&gt;&lt;/object&gt;&lt;object type=&quot;3&quot; unique_id=&quot;10046&quot;&gt;&lt;property id=&quot;20148&quot; value=&quot;5&quot;/&gt;&lt;property id=&quot;20300&quot; value=&quot;Slide 41 - &amp;quot;The Role of the Pharmacist&amp;quot;&quot;/&gt;&lt;property id=&quot;20303&quot; value=&quot;-1&quot;/&gt;&lt;property id=&quot;20307&quot; value=&quot;291&quot;/&gt;&lt;property id=&quot;20309&quot; value=&quot;-1&quot;/&gt;&lt;/object&gt;&lt;object type=&quot;3&quot; unique_id=&quot;10047&quot;&gt;&lt;property id=&quot;20148&quot; value=&quot;5&quot;/&gt;&lt;property id=&quot;20300&quot; value=&quot;Slide 42 - &amp;quot;The Role of the Pharmacist&amp;quot;&quot;/&gt;&lt;property id=&quot;20303&quot; value=&quot;-1&quot;/&gt;&lt;property id=&quot;20307&quot; value=&quot;292&quot;/&gt;&lt;property id=&quot;20309&quot; value=&quot;-1&quot;/&gt;&lt;/object&gt;&lt;object type=&quot;3&quot; unique_id=&quot;10048&quot;&gt;&lt;property id=&quot;20148&quot; value=&quot;5&quot;/&gt;&lt;property id=&quot;20300&quot; value=&quot;Slide 43 - &amp;quot;The Role of the Pharmacist&amp;quot;&quot;/&gt;&lt;property id=&quot;20303&quot; value=&quot;-1&quot;/&gt;&lt;property id=&quot;20307&quot; value=&quot;293&quot;/&gt;&lt;property id=&quot;20309&quot; value=&quot;-1&quot;/&gt;&lt;/object&gt;&lt;object type=&quot;3&quot; unique_id=&quot;10049&quot;&gt;&lt;property id=&quot;20148&quot; value=&quot;5&quot;/&gt;&lt;property id=&quot;20300&quot; value=&quot;Slide 44 - &amp;quot;The Role of the Pharmacist&amp;quot;&quot;/&gt;&lt;property id=&quot;20303&quot; value=&quot;-1&quot;/&gt;&lt;property id=&quot;20307&quot; value=&quot;294&quot;/&gt;&lt;property id=&quot;20309&quot; value=&quot;-1&quot;/&gt;&lt;/object&gt;&lt;object type=&quot;3&quot; unique_id=&quot;10050&quot;&gt;&lt;property id=&quot;20148&quot; value=&quot;5&quot;/&gt;&lt;property id=&quot;20300&quot; value=&quot;Slide 45 - &amp;quot;The Role of the Pharmacist&amp;quot;&quot;/&gt;&lt;property id=&quot;20303&quot; value=&quot;-1&quot;/&gt;&lt;property id=&quot;20307&quot; value=&quot;295&quot;/&gt;&lt;property id=&quot;20309&quot; value=&quot;-1&quot;/&gt;&lt;/object&gt;&lt;object type=&quot;3&quot; unique_id=&quot;10051&quot;&gt;&lt;property id=&quot;20148&quot; value=&quot;5&quot;/&gt;&lt;property id=&quot;20300&quot; value=&quot;Slide 46 - &amp;quot;The Role of the Pharmacist&amp;quot;&quot;/&gt;&lt;property id=&quot;20303&quot; value=&quot;-1&quot;/&gt;&lt;property id=&quot;20307&quot; value=&quot;296&quot;/&gt;&lt;property id=&quot;20309&quot; value=&quot;-1&quot;/&gt;&lt;/object&gt;&lt;object type=&quot;3&quot; unique_id=&quot;10052&quot;&gt;&lt;property id=&quot;20148&quot; value=&quot;5&quot;/&gt;&lt;property id=&quot;20300&quot; value=&quot;Slide 47 - &amp;quot;The Role of the Pharmacist&amp;quot;&quot;/&gt;&lt;property id=&quot;20303&quot; value=&quot;-1&quot;/&gt;&lt;property id=&quot;20307&quot; value=&quot;297&quot;/&gt;&lt;property id=&quot;20309&quot; value=&quot;-1&quot;/&gt;&lt;/object&gt;&lt;object type=&quot;3&quot; unique_id=&quot;10053&quot;&gt;&lt;property id=&quot;20148&quot; value=&quot;5&quot;/&gt;&lt;property id=&quot;20300&quot; value=&quot;Slide 48 - &amp;quot;Education and Licensing&amp;#x0D;&amp;#x0A;for Pharmacists&amp;quot;&quot;/&gt;&lt;property id=&quot;20303&quot; value=&quot;-1&quot;/&gt;&lt;property id=&quot;20307&quot; value=&quot;298&quot;/&gt;&lt;property id=&quot;20309&quot; value=&quot;-1&quot;/&gt;&lt;/object&gt;&lt;object type=&quot;3&quot; unique_id=&quot;10054&quot;&gt;&lt;property id=&quot;20148&quot; value=&quot;5&quot;/&gt;&lt;property id=&quot;20300&quot; value=&quot;Slide 49 - &amp;quot;Education and Licensing&amp;#x0D;&amp;#x0A;for Pharmacist&amp;quot;&quot;/&gt;&lt;property id=&quot;20303&quot; value=&quot;-1&quot;/&gt;&lt;property id=&quot;20307&quot; value=&quot;299&quot;/&gt;&lt;property id=&quot;20309&quot; value=&quot;-1&quot;/&gt;&lt;/object&gt;&lt;object type=&quot;3&quot; unique_id=&quot;10056&quot;&gt;&lt;property id=&quot;20148&quot; value=&quot;5&quot;/&gt;&lt;property id=&quot;20300&quot; value=&quot;Slide 50 - &amp;quot;The Pharmacy Technician&amp;quot;&quot;/&gt;&lt;property id=&quot;20303&quot; value=&quot;-1&quot;/&gt;&lt;property id=&quot;20307&quot; value=&quot;301&quot;/&gt;&lt;property id=&quot;20309&quot; value=&quot;-1&quot;/&gt;&lt;/object&gt;&lt;object type=&quot;3&quot; unique_id=&quot;10057&quot;&gt;&lt;property id=&quot;20148&quot; value=&quot;5&quot;/&gt;&lt;property id=&quot;20300&quot; value=&quot;Slide 51 - &amp;quot;Terms to Remember&amp;quot;&quot;/&gt;&lt;property id=&quot;20303&quot; value=&quot;-1&quot;/&gt;&lt;property id=&quot;20307&quot; value=&quot;329&quot;/&gt;&lt;property id=&quot;20309&quot; value=&quot;-1&quot;/&gt;&lt;/object&gt;&lt;object type=&quot;3&quot; unique_id=&quot;10058&quot;&gt;&lt;property id=&quot;20148&quot; value=&quot;5&quot;/&gt;&lt;property id=&quot;20300&quot; value=&quot;Slide 52 - &amp;quot;Evolution of the Pharmacy Technician’s Role&amp;quot;&quot;/&gt;&lt;property id=&quot;20303&quot; value=&quot;-1&quot;/&gt;&lt;property id=&quot;20307&quot; value=&quot;302&quot;/&gt;&lt;property id=&quot;20309&quot; value=&quot;-1&quot;/&gt;&lt;/object&gt;&lt;object type=&quot;3&quot; unique_id=&quot;10059&quot;&gt;&lt;property id=&quot;20148&quot; value=&quot;5&quot;/&gt;&lt;property id=&quot;20300&quot; value=&quot;Slide 53 - &amp;quot;Evolution of the Pharmacy Technician’s Role&amp;quot;&quot;/&gt;&lt;property id=&quot;20303&quot; value=&quot;-1&quot;/&gt;&lt;property id=&quot;20307&quot; value=&quot;262&quot;/&gt;&lt;property id=&quot;20309&quot; value=&quot;-1&quot;/&gt;&lt;/object&gt;&lt;object type=&quot;3&quot; unique_id=&quot;10060&quot;&gt;&lt;property id=&quot;20148&quot; value=&quot;5&quot;/&gt;&lt;property id=&quot;20300&quot; value=&quot;Slide 54 - &amp;quot;Role of the Pharmacy Technician&amp;quot;&quot;/&gt;&lt;property id=&quot;20303&quot; value=&quot;-1&quot;/&gt;&lt;property id=&quot;20307&quot; value=&quot;305&quot;/&gt;&lt;property id=&quot;20309&quot; value=&quot;-1&quot;/&gt;&lt;/object&gt;&lt;object type=&quot;3&quot; unique_id=&quot;10061&quot;&gt;&lt;property id=&quot;20148&quot; value=&quot;5&quot;/&gt;&lt;property id=&quot;20300&quot; value=&quot;Slide 55 - &amp;quot;Role of the Pharmacy Technician&amp;quot;&quot;/&gt;&lt;property id=&quot;20303&quot; value=&quot;-1&quot;/&gt;&lt;property id=&quot;20307&quot; value=&quot;331&quot;/&gt;&lt;property id=&quot;20309&quot; value=&quot;-1&quot;/&gt;&lt;/object&gt;&lt;object type=&quot;3&quot; unique_id=&quot;10062&quot;&gt;&lt;property id=&quot;20148&quot; value=&quot;5&quot;/&gt;&lt;property id=&quot;20300&quot; value=&quot;Slide 56 - &amp;quot;Role of the Pharmacy Technician&amp;quot;&quot;/&gt;&lt;property id=&quot;20303&quot; value=&quot;-1&quot;/&gt;&lt;property id=&quot;20307&quot; value=&quot;306&quot;/&gt;&lt;property id=&quot;20309&quot; value=&quot;-1&quot;/&gt;&lt;/object&gt;&lt;object type=&quot;3&quot; unique_id=&quot;10063&quot;&gt;&lt;property id=&quot;20148&quot; value=&quot;5&quot;/&gt;&lt;property id=&quot;20300&quot; value=&quot;Slide 57 - &amp;quot;Role of the Pharmacy Technician&amp;quot;&quot;/&gt;&lt;property id=&quot;20303&quot; value=&quot;-1&quot;/&gt;&lt;property id=&quot;20307&quot; value=&quot;307&quot;/&gt;&lt;property id=&quot;20309&quot; value=&quot;-1&quot;/&gt;&lt;/object&gt;&lt;object type=&quot;3&quot; unique_id=&quot;10064&quot;&gt;&lt;property id=&quot;20148&quot; value=&quot;5&quot;/&gt;&lt;property id=&quot;20300&quot; value=&quot;Slide 58 - &amp;quot;Education and Licensing&amp;#x0D;&amp;#x0A;for Pharmacy Technician&amp;quot;&quot;/&gt;&lt;property id=&quot;20303&quot; value=&quot;-1&quot;/&gt;&lt;property id=&quot;20307&quot; value=&quot;308&quot;/&gt;&lt;property id=&quot;20309&quot; value=&quot;-1&quot;/&gt;&lt;/object&gt;&lt;object type=&quot;3&quot; unique_id=&quot;10065&quot;&gt;&lt;property id=&quot;20148&quot; value=&quot;5&quot;/&gt;&lt;property id=&quot;20300&quot; value=&quot;Slide 59 - &amp;quot;Education and Licensing&amp;#x0D;&amp;#x0A;for Pharmacy Technicians&amp;quot;&quot;/&gt;&lt;property id=&quot;20303&quot; value=&quot;-1&quot;/&gt;&lt;property id=&quot;20307&quot; value=&quot;309&quot;/&gt;&lt;property id=&quot;20309&quot; value=&quot;-1&quot;/&gt;&lt;/object&gt;&lt;object type=&quot;3&quot; unique_id=&quot;10066&quot;&gt;&lt;property id=&quot;20148&quot; value=&quot;5&quot;/&gt;&lt;property id=&quot;20300&quot; value=&quot;Slide 60 - &amp;quot;Education and Licensing&amp;#x0D;&amp;#x0A;for Pharmacy Technicians&amp;quot;&quot;/&gt;&lt;property id=&quot;20303&quot; value=&quot;-1&quot;/&gt;&lt;property id=&quot;20307&quot; value=&quot;310&quot;/&gt;&lt;property id=&quot;20309&quot; value=&quot;-1&quot;/&gt;&lt;/object&gt;&lt;object type=&quot;3&quot; unique_id=&quot;10067&quot;&gt;&lt;property id=&quot;20148&quot; value=&quot;5&quot;/&gt;&lt;property id=&quot;20300&quot; value=&quot;Slide 61 - &amp;quot;Education and Licensing&amp;#x0D;&amp;#x0A;for Pharmacy Technicians&amp;quot;&quot;/&gt;&lt;property id=&quot;20303&quot; value=&quot;-1&quot;/&gt;&lt;property id=&quot;20307&quot; value=&quot;311&quot;/&gt;&lt;property id=&quot;20309&quot; value=&quot;-1&quot;/&gt;&lt;/object&gt;&lt;/object&gt;&lt;object type=&quot;8&quot; unique_id=&quot;10134&quot;&gt;&lt;/object&gt;&lt;object type=&quot;10&quot; unique_id=&quot;10135&quot;&gt;&lt;object type=&quot;11&quot; unique_id=&quot;10136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1172&quot;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1&quot;/&gt;&lt;lineCharCount val=&quot;40&quot;/&gt;&lt;lineCharCount val=&quot;12&quot;/&gt;&lt;lineCharCount val=&quot;22&quot;/&gt;&lt;lineCharCount val=&quot;41&quot;/&gt;&lt;lineCharCount val=&quot;22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20&quot;/&gt;&lt;lineCharCount val=&quot;36&quot;/&gt;&lt;lineCharCount val=&quot;17&quot;/&gt;&lt;lineCharCount val=&quot;35&quot;/&gt;&lt;lineCharCount val=&quot;20&quot;/&gt;&lt;lineCharCount val=&quot;33&quot;/&gt;&lt;lineCharCount val=&quot;34&quot;/&gt;&lt;lineCharCount val=&quot;6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19&quot;/&gt;&lt;lineCharCount val=&quot;40&quot;/&gt;&lt;lineCharCount val=&quot;38&quot;/&gt;&lt;lineCharCount val=&quot;34&quot;/&gt;&lt;lineCharCount val=&quot;38&quot;/&gt;&lt;lineCharCount val=&quot;1&quot;/&gt;&lt;lineCharCount val=&quot;20&quot;/&gt;&lt;lineCharCount val=&quot;36&quot;/&gt;&lt;lineCharCount val=&quot;43&quot;/&gt;&lt;lineCharCount val=&quot;3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36&quot;/&gt;&lt;lineCharCount val=&quot;10&quot;/&gt;&lt;lineCharCount val=&quot;24&quot;/&gt;&lt;lineCharCount val=&quot;26&quot;/&gt;&lt;lineCharCount val=&quot;22&quot;/&gt;&lt;lineCharCount val=&quot;18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3&quot;/&gt;&lt;lineCharCount val=&quot;37&quot;/&gt;&lt;lineCharCount val=&quot;40&quot;/&gt;&lt;lineCharCount val=&quot;39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20&quot;/&gt;&lt;lineCharCount val=&quot;14&quot;/&gt;&lt;lineCharCount val=&quot;12&quot;/&gt;&lt;lineCharCount val=&quot;19&quot;/&gt;&lt;lineCharCount val=&quot;16&quot;/&gt;&lt;lineCharCount val=&quot;32&quot;/&gt;&lt;lineCharCount val=&quot;19&quot;/&gt;&lt;lineCharCount val=&quot;32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8&quot;/&gt;&lt;lineCharCount val=&quot;41&quot;/&gt;&lt;lineCharCount val=&quot;41&quot;/&gt;&lt;lineCharCount val=&quot;30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27&quot;/&gt;&lt;lineCharCount val=&quot;42&quot;/&gt;&lt;lineCharCount val=&quot;8&quot;/&gt;&lt;lineCharCount val=&quot;25&quot;/&gt;&lt;lineCharCount val=&quot;33&quot;/&gt;&lt;lineCharCount val=&quot;36&quot;/&gt;&lt;lineCharCount val=&quot;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6&quot;/&gt;&lt;lineCharCount val=&quot;7&quot;/&gt;&lt;lineCharCount val=&quot;13&quot;/&gt;&lt;lineCharCount val=&quot;12&quot;/&gt;&lt;lineCharCount val=&quot;13&quot;/&gt;&lt;lineCharCount val=&quot;11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16&quot;/&gt;&lt;lineCharCount val=&quot;38&quot;/&gt;&lt;lineCharCount val=&quot;40&quot;/&gt;&lt;lineCharCount val=&quot;17&quot;/&gt;&lt;lineCharCount val=&quot;1&quot;/&gt;&lt;lineCharCount val=&quot;25&quot;/&gt;&lt;lineCharCount val=&quot;37&quot;/&gt;&lt;lineCharCount val=&quot;40&quot;/&gt;&lt;lineCharCount val=&quot;35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6&quot;/&gt;&lt;lineCharCount val=&quot;38&quot;/&gt;&lt;lineCharCount val=&quot;5&quot;/&gt;&lt;lineCharCount val=&quot;28&quot;/&gt;&lt;lineCharCount val=&quot;33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4&quot;/&gt;&lt;lineCharCount val=&quot;38&quot;/&gt;&lt;lineCharCount val=&quot;42&quot;/&gt;&lt;lineCharCount val=&quot;41&quot;/&gt;&lt;lineCharCount val=&quot;19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32&quot;/&gt;&lt;lineCharCount val=&quot;29&quot;/&gt;&lt;lineCharCount val=&quot;39&quot;/&gt;&lt;lineCharCount val=&quot;10&quot;/&gt;&lt;lineCharCount val=&quot;33&quot;/&gt;&lt;lineCharCount val=&quot;30&quot;/&gt;&lt;lineCharCount val=&quot;45&quot;/&gt;&lt;lineCharCount val=&quot;44&quot;/&gt;&lt;lineCharCount val=&quot;5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13&quot;/&gt;&lt;lineCharCount val=&quot;39&quot;/&gt;&lt;lineCharCount val=&quot;39&quot;/&gt;&lt;lineCharCount val=&quot;42&quot;/&gt;&lt;lineCharCount val=&quot;17&quot;/&gt;&lt;lineCharCount val=&quot;1&quot;/&gt;&lt;lineCharCount val=&quot;32&quot;/&gt;&lt;lineCharCount val=&quot;6&quot;/&gt;&lt;lineCharCount val=&quot;37&quot;/&gt;&lt;lineCharCount val=&quot;36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10&quot;/&gt;&lt;lineCharCount val=&quot;31&quot;/&gt;&lt;lineCharCount val=&quot;38&quot;/&gt;&lt;lineCharCount val=&quot;41&quot;/&gt;&lt;lineCharCount val=&quot;29&quot;/&gt;&lt;lineCharCount val=&quot;19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20&quot;/&gt;&lt;lineCharCount val=&quot;21&quot;/&gt;&lt;lineCharCount val=&quot;16&quot;/&gt;&lt;lineCharCount val=&quot;20&quot;/&gt;&lt;lineCharCount val=&quot;21&quot;/&gt;&lt;lineCharCount val=&quot;19&quot;/&gt;&lt;lineCharCount val=&quot;20&quot;/&gt;&lt;lineCharCount val=&quot;4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7&quot;/&gt;&lt;lineCharCount val=&quot;38&quot;/&gt;&lt;lineCharCount val=&quot;34&quot;/&gt;&lt;lineCharCount val=&quot;37&quot;/&gt;&lt;lineCharCount val=&quot;7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35&quot;/&gt;&lt;lineCharCount val=&quot;27&quot;/&gt;&lt;lineCharCount val=&quot;23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11&quot;/&gt;&lt;lineCharCount val=&quot;35&quot;/&gt;&lt;lineCharCount val=&quot;40&quot;/&gt;&lt;lineCharCount val=&quot;35&quot;/&gt;&lt;lineCharCount val=&quot;36&quot;/&gt;&lt;lineCharCount val=&quot;12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8&quot;/&gt;&lt;lineCharCount val=&quot;17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7&quot;/&gt;&lt;lineCharCount val=&quot;16&quot;/&gt;&lt;lineCharCount val=&quot;15&quot;/&gt;&lt;lineCharCount val=&quot;13&quot;/&gt;&lt;lineCharCount val=&quot;23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8&quot;/&gt;&lt;lineCharCount val=&quot;17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5&quot;/&gt;&lt;lineCharCount val=&quot;28&quot;/&gt;&lt;lineCharCount val=&quot;31&quot;/&gt;&lt;lineCharCount val=&quot;33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8&quot;/&gt;&lt;lineCharCount val=&quot;17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35&quot;/&gt;&lt;lineCharCount val=&quot;32&quot;/&gt;&lt;lineCharCount val=&quot;31&quot;/&gt;&lt;lineCharCount val=&quot;9&quot;/&gt;&lt;lineCharCount val=&quot;30&quot;/&gt;&lt;lineCharCount val=&quot;33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3&quot;/&gt;&lt;lineCharCount val=&quot;40&quot;/&gt;&lt;lineCharCount val=&quot;21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8&quot;/&gt;&lt;lineCharCount val=&quot;17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27&quot;/&gt;&lt;lineCharCount val=&quot;36&quot;/&gt;&lt;lineCharCount val=&quot;35&quot;/&gt;&lt;lineCharCount val=&quot;38&quot;/&gt;&lt;lineCharCount val=&quot;21&quot;/&gt;&lt;lineCharCount val=&quot;31&quot;/&gt;&lt;lineCharCount val=&quot;9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14&quot;/&gt;&lt;lineCharCount val=&quot;41&quot;/&gt;&lt;lineCharCount val=&quot;30&quot;/&gt;&lt;lineCharCount val=&quot;1&quot;/&gt;&lt;lineCharCount val=&quot;17&quot;/&gt;&lt;lineCharCount val=&quot;39&quot;/&gt;&lt;lineCharCount val=&quot;42&quot;/&gt;&lt;lineCharCount val=&quot;11&quot;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13&quot;/&gt;&lt;lineCharCount val=&quot;38&quot;/&gt;&lt;lineCharCount val=&quot;37&quot;/&gt;&lt;lineCharCount val=&quot;7&quot;/&gt;&lt;lineCharCount val=&quot;1&quot;/&gt;&lt;lineCharCount val=&quot;16&quot;/&gt;&lt;lineCharCount val=&quot;35&quot;/&gt;&lt;lineCharCount val=&quot;42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8&quot;/&gt;&lt;lineCharCount val=&quot;17&quot;/&gt;&lt;/TableIndex&gt;&lt;/ShapeText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2&quot;/&gt;&lt;lineCharCount val=&quot;32&quot;/&gt;&lt;lineCharCount val=&quot;38&quot;/&gt;&lt;lineCharCount val=&quot;19&quot;/&gt;&lt;lineCharCount val=&quot;21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0&quot;/&gt;&lt;lineCharCount val=&quot;39&quot;/&gt;&lt;lineCharCount val=&quot;41&quot;/&gt;&lt;lineCharCount val=&quot;36&quot;/&gt;&lt;lineCharCount val=&quot;37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34&quot;/&gt;&lt;lineCharCount val=&quot;32&quot;/&gt;&lt;lineCharCount val=&quot;30&quot;/&gt;&lt;lineCharCount val=&quot;32&quot;/&gt;&lt;lineCharCount val=&quot;33&quot;/&gt;&lt;lineCharCount val=&quot;10&quot;/&gt;&lt;lineCharCount val=&quot;36&quot;/&gt;&lt;lineCharCount val=&quot;24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26&quot;/&gt;&lt;lineCharCount val=&quot;17&quot;/&gt;&lt;lineCharCount val=&quot;11&quot;/&gt;&lt;lineCharCount val=&quot;33&quot;/&gt;&lt;lineCharCount val=&quot;32&quot;/&gt;&lt;lineCharCount val=&quot;27&quot;/&gt;&lt;lineCharCount val=&quot;18&quot;/&gt;&lt;lineCharCount val=&quot;21&quot;/&gt;&lt;lineCharCount val=&quot;30&quot;/&gt;&lt;lineCharCount val=&quot;24&quot;/&gt;&lt;/TableIndex&gt;&lt;/ShapeText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36&quot;/&gt;&lt;lineCharCount val=&quot;34&quot;/&gt;&lt;lineCharCount val=&quot;31&quot;/&gt;&lt;lineCharCount val=&quot;39&quot;/&gt;&lt;lineCharCount val=&quot;22&quot;/&gt;&lt;lineCharCount val=&quot;30&quot;/&gt;&lt;lineCharCount val=&quot;24&quot;/&gt;&lt;/TableIndex&gt;&lt;/ShapeText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24&quot;/&gt;&lt;lineCharCount val=&quot;46&quot;/&gt;&lt;lineCharCount val=&quot;20&quot;/&gt;&lt;lineCharCount val=&quot;33&quot;/&gt;&lt;lineCharCount val=&quot;15&quot;/&gt;&lt;lineCharCount val=&quot;38&quot;/&gt;&lt;lineCharCount val=&quot;32&quot;/&gt;&lt;/TableIndex&gt;&lt;/ShapeText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30&quot;/&gt;&lt;lineCharCount val=&quot;26&quot;/&gt;&lt;lineCharCount val=&quot;29&quot;/&gt;&lt;lineCharCount val=&quot;16&quot;/&gt;&lt;lineCharCount val=&quot;33&quot;/&gt;&lt;lineCharCount val=&quot;30&quot;/&gt;&lt;lineCharCount val=&quot;16&quot;/&gt;&lt;lineCharCount val=&quot;21&quot;/&gt;&lt;/TableIndex&gt;&lt;/ShapeText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31&quot;/&gt;&lt;lineCharCount val=&quot;25&quot;/&gt;&lt;lineCharCount val=&quot;10&quot;/&gt;&lt;lineCharCount val=&quot;12&quot;/&gt;&lt;lineCharCount val=&quot;13&quot;/&gt;&lt;lineCharCount val=&quot;15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40&quot;/&gt;&lt;lineCharCount val=&quot;23&quot;/&gt;&lt;lineCharCount val=&quot;34&quot;/&gt;&lt;lineCharCount val=&quot;22&quot;/&gt;&lt;lineCharCount val=&quot;33&quot;/&gt;&lt;lineCharCount val=&quot;35&quot;/&gt;&lt;lineCharCount val=&quot;34&quot;/&gt;&lt;lineCharCount val=&quot;10&quot;/&gt;&lt;lineCharCount val=&quot;34&quot;/&gt;&lt;/TableIndex&gt;&lt;/ShapeText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4&quot;/&gt;&lt;lineCharCount val=&quot;14&quot;/&gt;&lt;/TableIndex&gt;&lt;/ShapeText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28&quot;/&gt;&lt;lineCharCount val=&quot;15&quot;/&gt;&lt;lineCharCount val=&quot;21&quot;/&gt;&lt;lineCharCount val=&quot;33&quot;/&gt;&lt;lineCharCount val=&quot;39&quot;/&gt;&lt;lineCharCount val=&quot;18&quot;/&gt;&lt;lineCharCount val=&quot;36&quot;/&gt;&lt;lineCharCount val=&quot;37&quot;/&gt;&lt;/TableIndex&gt;&lt;/ShapeText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4&quot;/&gt;&lt;lineCharCount val=&quot;14&quot;/&gt;&lt;/TableIndex&gt;&lt;/ShapeText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36&quot;/&gt;&lt;lineCharCount val=&quot;35&quot;/&gt;&lt;lineCharCount val=&quot;7&quot;/&gt;&lt;lineCharCount val=&quot;36&quot;/&gt;&lt;lineCharCount val=&quot;8&quot;/&gt;&lt;lineCharCount val=&quot;38&quot;/&gt;&lt;lineCharCount val=&quot;34&quot;/&gt;&lt;lineCharCount val=&quot;11&quot;/&gt;&lt;lineCharCount val=&quot;34&quot;/&gt;&lt;/TableIndex&gt;&lt;/ShapeText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6&quot;/&gt;&lt;lineCharCount val=&quot;18&quot;/&gt;&lt;lineCharCount val=&quot;36&quot;/&gt;&lt;lineCharCount val=&quot;24&quot;/&gt;&lt;/TableIndex&gt;&lt;/ShapeText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20&quot;/&gt;&lt;lineCharCount val=&quot;36&quot;/&gt;&lt;lineCharCount val=&quot;41&quot;/&gt;&lt;lineCharCount val=&quot;38&quot;/&gt;&lt;lineCharCount val=&quot;41&quot;/&gt;&lt;lineCharCount val=&quot;37&quot;/&gt;&lt;lineCharCount val=&quot;12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17&quot;/&gt;&lt;/TableIndex&gt;&lt;/ShapeText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32&quot;/&gt;&lt;lineCharCount val=&quot;24&quot;/&gt;&lt;lineCharCount val=&quot;30&quot;/&gt;&lt;lineCharCount val=&quot;26&quot;/&gt;&lt;lineCharCount val=&quot;33&quot;/&gt;&lt;lineCharCount val=&quot;17&quot;/&gt;&lt;lineCharCount val=&quot;35&quot;/&gt;&lt;lineCharCount val=&quot;23&quot;/&gt;&lt;/TableIndex&gt;&lt;/ShapeText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17&quot;/&gt;&lt;/TableIndex&gt;&lt;/ShapeText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5&quot;/&gt;&lt;lineCharCount val=&quot;30&quot;/&gt;&lt;lineCharCount val=&quot;27&quot;/&gt;&lt;lineCharCount val=&quot;23&quot;/&gt;&lt;/TableIndex&gt;&lt;/ShapeText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0&quot;/&gt;&lt;/TableIndex&gt;&lt;/ShapeText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29&quot;/&gt;&lt;lineCharCount val=&quot;19&quot;/&gt;&lt;lineCharCount val=&quot;37&quot;/&gt;&lt;lineCharCount val=&quot;9&quot;/&gt;&lt;lineCharCount val=&quot;38&quot;/&gt;&lt;lineCharCount val=&quot;21&quot;/&gt;&lt;lineCharCount val=&quot;23&quot;/&gt;&lt;lineCharCount val=&quot;35&quot;/&gt;&lt;lineCharCount val=&quot;26&quot;/&gt;&lt;lineCharCount val=&quot;22&quot;/&gt;&lt;/TableIndex&gt;&lt;/ShapeTextInfo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0&quot;/&gt;&lt;/TableIndex&gt;&lt;/ShapeTextInfo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8&quot;/&gt;&lt;lineCharCount val=&quot;38&quot;/&gt;&lt;lineCharCount val=&quot;18&quot;/&gt;&lt;/TableIndex&gt;&lt;/ShapeText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0&quot;/&gt;&lt;/TableIndex&gt;&lt;/ShapeTextInfo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36&quot;/&gt;&lt;lineCharCount val=&quot;38&quot;/&gt;&lt;lineCharCount val=&quot;37&quot;/&gt;&lt;lineCharCount val=&quot;37&quot;/&gt;&lt;lineCharCount val=&quot;30&quot;/&gt;&lt;lineCharCount val=&quot;18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0&quot;/&gt;&lt;/TableIndex&gt;&lt;/ShapeTextInfo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37&quot;/&gt;&lt;lineCharCount val=&quot;17&quot;/&gt;&lt;lineCharCount val=&quot;42&quot;/&gt;&lt;lineCharCount val=&quot;36&quot;/&gt;&lt;lineCharCount val=&quot;40&quot;/&gt;&lt;lineCharCount val=&quot;36&quot;/&gt;&lt;lineCharCount val=&quot;40&quot;/&gt;&lt;lineCharCount val=&quot;29&quot;/&gt;&lt;/TableIndex&gt;&lt;/ShapeTextInfo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4&quot;/&gt;&lt;lineCharCount val=&quot;23&quot;/&gt;&lt;/TableIndex&gt;&lt;/ShapeTextInfo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9&quot;/&gt;&lt;lineCharCount val=&quot;33&quot;/&gt;&lt;lineCharCount val=&quot;31&quot;/&gt;&lt;lineCharCount val=&quot;29&quot;/&gt;&lt;/TableIndex&gt;&lt;/ShapeTextInfo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14&quot;/&gt;&lt;lineCharCount val=&quot;12&quot;/&gt;&lt;lineCharCount val=&quot;7&quot;/&gt;&lt;lineCharCount val=&quot;13&quot;/&gt;&lt;lineCharCount val=&quot;12&quot;/&gt;&lt;lineCharCount val=&quot;13&quot;/&gt;&lt;lineCharCount val=&quot;11&quot;/&gt;&lt;/TableIndex&gt;&lt;/ShapeTextInfo&gt;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4&quot;/&gt;&lt;lineCharCount val=&quot;24&quot;/&gt;&lt;/TableIndex&gt;&lt;/ShapeTextInfo&gt;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36&quot;/&gt;&lt;lineCharCount val=&quot;21&quot;/&gt;&lt;lineCharCount val=&quot;37&quot;/&gt;&lt;lineCharCount val=&quot;12&quot;/&gt;&lt;lineCharCount val=&quot;38&quot;/&gt;&lt;lineCharCount val=&quot;35&quot;/&gt;&lt;lineCharCount val=&quot;33&quot;/&gt;&lt;lineCharCount val=&quot;8&quot;/&gt;&lt;/TableIndex&gt;&lt;/ShapeTextInfo&gt;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4&quot;/&gt;&lt;lineCharCount val=&quot;24&quot;/&gt;&lt;/TableIndex&gt;&lt;/ShapeTextInfo&gt;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36&quot;/&gt;&lt;lineCharCount val=&quot;26&quot;/&gt;&lt;lineCharCount val=&quot;36&quot;/&gt;&lt;lineCharCount val=&quot;40&quot;/&gt;&lt;lineCharCount val=&quot;34&quot;/&gt;&lt;lineCharCount val=&quot;29&quot;/&gt;&lt;lineCharCount val=&quot;34&quot;/&gt;&lt;lineCharCount val=&quot;40&quot;/&gt;&lt;/TableIndex&gt;&lt;/ShapeTextInfo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4&quot;/&gt;&lt;lineCharCount val=&quot;24&quot;/&gt;&lt;/TableIndex&gt;&lt;/ShapeTextInfo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38&quot;/&gt;&lt;lineCharCount val=&quot;21&quot;/&gt;&lt;lineCharCount val=&quot;35&quot;/&gt;&lt;lineCharCount val=&quot;17&quot;/&gt;&lt;lineCharCount val=&quot;28&quot;/&gt;&lt;lineCharCount val=&quot;35&quot;/&gt;&lt;lineCharCount val=&quot;34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14&quot;/&gt;&lt;lineCharCount val=&quot;12&quot;/&gt;&lt;lineCharCount val=&quot;7&quot;/&gt;&lt;lineCharCount val=&quot;13&quot;/&gt;&lt;lineCharCount val=&quot;12&quot;/&gt;&lt;lineCharCount val=&quot;13&quot;/&gt;&lt;lineCharCount val=&quot;11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6&quot;/&gt;&lt;lineCharCount val=&quot;7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CLD\Music\Billy Joel\Piano Man\Billy Joel - Ain't No Crime.mp3"/>
  <p:tag name="PPSNARRATION" val="1,1149259972,C:\Users\CLD\Documents\Denali Institute\Textbook Curriculum\Revised slides\Ch01_pptx\Media.ppcx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11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149259972,C:\Users\CLD\Documents\Denali Institute\Textbook Curriculum\Revised slides\Ch01_pptx\Media.ppcx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36&quot;/&gt;&lt;lineCharCount val=&quot;15&quot;/&gt;&lt;lineCharCount val=&quot;12&quot;/&gt;&lt;lineCharCount val=&quot;15&quot;/&gt;&lt;lineCharCount val=&quot;14&quot;/&gt;&lt;lineCharCount val=&quot;17&quot;/&gt;&lt;lineCharCount val=&quot;19&quot;/&gt;&lt;lineCharCount val=&quot;11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149259972,C:\Users\CLD\Documents\Denali Institute\Textbook Curriculum\Revised slides\Ch01_pptx\Media.ppcx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40&quot;/&gt;&lt;lineCharCount val=&quot;13&quot;/&gt;&lt;lineCharCount val=&quot;32&quot;/&gt;&lt;lineCharCount val=&quot;25&quot;/&gt;&lt;lineCharCount val=&quot;5&quot;/&gt;&lt;lineCharCount val=&quot;6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13&quot;/&gt;&lt;lineCharCount val=&quot;21&quot;/&gt;&lt;lineCharCount val=&quot;42&quot;/&gt;&lt;lineCharCount val=&quot;10&quot;/&gt;&lt;lineCharCount val=&quot;30&quot;/&gt;&lt;lineCharCount val=&quot;17&quot;/&gt;&lt;lineCharCount val=&quot;31&quot;/&gt;&lt;lineCharCount val=&quot;13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23&quot;/&gt;&lt;lineCharCount val=&quot;18&quot;/&gt;&lt;lineCharCount val=&quot;21&quot;/&gt;&lt;lineCharCount val=&quot;24&quot;/&gt;&lt;lineCharCount val=&quot;14&quot;/&gt;&lt;lineCharCount val=&quot;17&quot;/&gt;&lt;lineCharCount val=&quot;13&quot;/&gt;&lt;lineCharCount val=&quot;32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33&quot;/&gt;&lt;lineCharCount val=&quot;12&quot;/&gt;&lt;lineCharCount val=&quot;15&quot;/&gt;&lt;lineCharCount val=&quot;30&quot;/&gt;&lt;lineCharCount val=&quot;45&quot;/&gt;&lt;lineCharCount val=&quot;15&quot;/&gt;&lt;lineCharCount val=&quot;29&quot;/&gt;&lt;lineCharCount val=&quot;41&quot;/&gt;&lt;lineCharCount val=&quot;8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22&quot;/&gt;&lt;lineCharCount val=&quot;19&quot;/&gt;&lt;lineCharCount val=&quot;16&quot;/&gt;&lt;lineCharCount val=&quot;36&quot;/&gt;&lt;lineCharCount val=&quot;33&quot;/&gt;&lt;lineCharCount val=&quot;38&quot;/&gt;&lt;lineCharCount val=&quot;36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30&quot;/&gt;&lt;lineCharCount val=&quot;16&quot;/&gt;&lt;lineCharCount val=&quot;29&quot;/&gt;&lt;lineCharCount val=&quot;33&quot;/&gt;&lt;lineCharCount val=&quot;27&quot;/&gt;&lt;lineCharCount val=&quot;21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24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32&quot;/&gt;&lt;lineCharCount val=&quot;33&quot;/&gt;&lt;lineCharCount val=&quot;35&quot;/&gt;&lt;lineCharCount val=&quot;6&quot;/&gt;&lt;lineCharCount val=&quot;12&quot;/&gt;&lt;lineCharCount val=&quot;12&quot;/&gt;&lt;lineCharCount val=&quot;10&quot;/&gt;&lt;lineCharCount val=&quot;10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9&quot;/&gt;&lt;lineCharCount val=&quot;37&quot;/&gt;&lt;lineCharCount val=&quot;37&quot;/&gt;&lt;lineCharCount val=&quot;42&quot;/&gt;&lt;lineCharCount val=&quot;15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15&quot;/&gt;&lt;lineCharCount val=&quot;22&quot;/&gt;&lt;lineCharCount val=&quot;36&quot;/&gt;&lt;lineCharCount val=&quot;31&quot;/&gt;&lt;lineCharCount val=&quot;37&quot;/&gt;&lt;lineCharCount val=&quot;38&quot;/&gt;&lt;lineCharCount val=&quot;10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5&quot;/&gt;&lt;lineCharCount val=&quot;38&quot;/&gt;&lt;lineCharCount val=&quot;41&quot;/&gt;&lt;lineCharCount val=&quot;38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heme/theme1.xml><?xml version="1.0" encoding="utf-8"?>
<a:theme xmlns:a="http://schemas.openxmlformats.org/drawingml/2006/main" name="Opener">
  <a:themeElements>
    <a:clrScheme name="Opener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CCECFF"/>
      </a:hlink>
      <a:folHlink>
        <a:srgbClr val="CCFFCC"/>
      </a:folHlink>
    </a:clrScheme>
    <a:fontScheme name="Open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pe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ECF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CCECFF"/>
      </a:hlink>
      <a:folHlink>
        <a:srgbClr val="CCFFC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ECF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arning Objectives">
  <a:themeElements>
    <a:clrScheme name="Learning Objectiv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CC"/>
      </a:hlink>
      <a:folHlink>
        <a:srgbClr val="FFFF66"/>
      </a:folHlink>
    </a:clrScheme>
    <a:fontScheme name="Learning Objectiv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arning Object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rning Object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rning Object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rning Object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rning Object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rning Object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rning Object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rning Object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rning Object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rning Object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rning Object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rning Object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arning Objectiv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CC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rning Objectives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EC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arning Objectives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ECF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esentation Topics">
  <a:themeElements>
    <a:clrScheme name="Presentation Topics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CCECFF"/>
      </a:hlink>
      <a:folHlink>
        <a:srgbClr val="FFFFCC"/>
      </a:folHlink>
    </a:clrScheme>
    <a:fontScheme name="Presentation Topi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 Top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op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op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op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op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op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op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op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op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op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op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op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opic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CC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opics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EC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opics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ECF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afety Note">
  <a:themeElements>
    <a:clrScheme name="Safety No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fety No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fety No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ety No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ety No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ety No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ety No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ety No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fety No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fety No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fety No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fety No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fety No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fety No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fety No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CC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ety No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EC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fety Not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ECF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iscussion">
  <a:themeElements>
    <a:clrScheme name="Discuss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cus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cuss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cuss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cuss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cuss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cuss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cuss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cuss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cuss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cuss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cuss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cuss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cuss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cuss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CC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cuss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EC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cuss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ECF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rms">
  <a:themeElements>
    <a:clrScheme name="Term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r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rm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rm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rm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rm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rm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rm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rm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rm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rm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rm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rm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rm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rm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CC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rms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EC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rms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ECF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5484</TotalTime>
  <Words>2762</Words>
  <Application>Microsoft Office PowerPoint</Application>
  <PresentationFormat>On-screen Show (4:3)</PresentationFormat>
  <Paragraphs>565</Paragraphs>
  <Slides>61</Slides>
  <Notes>61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Opener</vt:lpstr>
      <vt:lpstr>Default Design</vt:lpstr>
      <vt:lpstr>Learning Objectives</vt:lpstr>
      <vt:lpstr>Presentation Topics</vt:lpstr>
      <vt:lpstr>Safety Note</vt:lpstr>
      <vt:lpstr>Discussion</vt:lpstr>
      <vt:lpstr>Terms</vt:lpstr>
      <vt:lpstr>Chapter 1</vt:lpstr>
      <vt:lpstr>Origins of Pharmacy Practice</vt:lpstr>
      <vt:lpstr>Origins of Pharmacy Practice</vt:lpstr>
      <vt:lpstr>Origins of Pharmacy Practice</vt:lpstr>
      <vt:lpstr>Origins of Pharmacy Practice</vt:lpstr>
      <vt:lpstr>Origins of Pharmacy Practice</vt:lpstr>
      <vt:lpstr>Origins of Pharmacy Practice</vt:lpstr>
      <vt:lpstr>Origins of Pharmacy Practice</vt:lpstr>
      <vt:lpstr>Pharmacy Workplace</vt:lpstr>
      <vt:lpstr>Community Pharmacies</vt:lpstr>
      <vt:lpstr>Terms to Remember</vt:lpstr>
      <vt:lpstr>Community Pharmacies</vt:lpstr>
      <vt:lpstr>Terms to Remember</vt:lpstr>
      <vt:lpstr>Community Pharmacies</vt:lpstr>
      <vt:lpstr>Community Pharmacies</vt:lpstr>
      <vt:lpstr>Terms to Remember</vt:lpstr>
      <vt:lpstr>Institutional Pharmacies</vt:lpstr>
      <vt:lpstr>Terms to Remember</vt:lpstr>
      <vt:lpstr>Institutional Pharmacies</vt:lpstr>
      <vt:lpstr>Terms to Remember</vt:lpstr>
      <vt:lpstr>Institutional Pharmacies</vt:lpstr>
      <vt:lpstr>Terms to Remember</vt:lpstr>
      <vt:lpstr>Institutional Pharmacies</vt:lpstr>
      <vt:lpstr>Terms to Remember</vt:lpstr>
      <vt:lpstr>Institutional Pharmacies</vt:lpstr>
      <vt:lpstr>Terms to Remember</vt:lpstr>
      <vt:lpstr>Terms to Remember</vt:lpstr>
      <vt:lpstr>Institutional Pharmacies</vt:lpstr>
      <vt:lpstr>Terms to Remember</vt:lpstr>
      <vt:lpstr>The Pharmacist</vt:lpstr>
      <vt:lpstr>Terms to Remember</vt:lpstr>
      <vt:lpstr>Evolution of the  Pharmacist’s Role</vt:lpstr>
      <vt:lpstr>Evolution of the  Pharmacist’s Role</vt:lpstr>
      <vt:lpstr>Evolution of the  Pharmacist’s Role</vt:lpstr>
      <vt:lpstr>Terms to Remember</vt:lpstr>
      <vt:lpstr>Evolution of the  Pharmacist’s Role</vt:lpstr>
      <vt:lpstr>Terms to Remember</vt:lpstr>
      <vt:lpstr>Terms to Remember</vt:lpstr>
      <vt:lpstr>Evolution of the  Pharmacist’s Role</vt:lpstr>
      <vt:lpstr>Terms to Remember</vt:lpstr>
      <vt:lpstr>The Role of the Pharmacist</vt:lpstr>
      <vt:lpstr>The Role of the Pharmacist</vt:lpstr>
      <vt:lpstr>The Role of the Pharmacist</vt:lpstr>
      <vt:lpstr>The Role of the Pharmacist</vt:lpstr>
      <vt:lpstr>The Role of the Pharmacist</vt:lpstr>
      <vt:lpstr>The Role of the Pharmacist</vt:lpstr>
      <vt:lpstr>The Role of the Pharmacist</vt:lpstr>
      <vt:lpstr>Education and Licensing for Pharmacists</vt:lpstr>
      <vt:lpstr>Education and Licensing for Pharmacist</vt:lpstr>
      <vt:lpstr>The Pharmacy Technician</vt:lpstr>
      <vt:lpstr>Terms to Remember</vt:lpstr>
      <vt:lpstr>Evolution of the Pharmacy Technician’s Role</vt:lpstr>
      <vt:lpstr>Evolution of the Pharmacy Technician’s Role</vt:lpstr>
      <vt:lpstr>Role of the Pharmacy Technician</vt:lpstr>
      <vt:lpstr>Role of the Pharmacy Technician</vt:lpstr>
      <vt:lpstr>Role of the Pharmacy Technician</vt:lpstr>
      <vt:lpstr>Role of the Pharmacy Technician</vt:lpstr>
      <vt:lpstr>Education and Licensing for Pharmacy Technician</vt:lpstr>
      <vt:lpstr>Education and Licensing for Pharmacy Technicians</vt:lpstr>
      <vt:lpstr>Education and Licensing for Pharmacy Technicians</vt:lpstr>
      <vt:lpstr>Education and Licensing for Pharmacy Technicians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CLD</dc:creator>
  <cp:lastModifiedBy>CLD</cp:lastModifiedBy>
  <cp:revision>315</cp:revision>
  <dcterms:created xsi:type="dcterms:W3CDTF">2009-01-29T20:32:42Z</dcterms:created>
  <dcterms:modified xsi:type="dcterms:W3CDTF">2012-07-11T21:37:09Z</dcterms:modified>
</cp:coreProperties>
</file>